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70" r:id="rId12"/>
    <p:sldId id="273" r:id="rId13"/>
    <p:sldId id="274" r:id="rId14"/>
    <p:sldId id="275"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rrian Offermann" initials="KO" lastIdx="1" clrIdx="0">
    <p:extLst>
      <p:ext uri="{19B8F6BF-5375-455C-9EA6-DF929625EA0E}">
        <p15:presenceInfo xmlns:p15="http://schemas.microsoft.com/office/powerpoint/2012/main" userId="e5e3c3429cd3fb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381" autoAdjust="0"/>
  </p:normalViewPr>
  <p:slideViewPr>
    <p:cSldViewPr snapToGrid="0">
      <p:cViewPr varScale="1">
        <p:scale>
          <a:sx n="104" d="100"/>
          <a:sy n="104" d="100"/>
        </p:scale>
        <p:origin x="870" y="96"/>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86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customschemas.google.com/relationships/presentationmetadata" Target="meta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Welcome to the Security Policy Presentation for Green Pace. My name is Kerrian Offermann, and I will be covering standards set in place to keep Green Pace’s data secure.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For this unit test, we are verifying that each time entries are added to storage that storage accommodates for it and increases its size accordingly. Entries are added at various intervals and then the size is tested for accuracy.</a:t>
            </a:r>
            <a:endParaRPr lang="en-US" dirty="0"/>
          </a:p>
        </p:txBody>
      </p:sp>
    </p:spTree>
    <p:extLst>
      <p:ext uri="{BB962C8B-B14F-4D97-AF65-F5344CB8AC3E}">
        <p14:creationId xmlns:p14="http://schemas.microsoft.com/office/powerpoint/2010/main" val="1614176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Finally, we ran a negative test to force a failed unit test. Basically, we are testing what will happen when too many entries are added to a vector that cannot store it, and ensuring that there are measures in place to flag when something is wrong.</a:t>
            </a:r>
            <a:endParaRPr lang="en-US" dirty="0"/>
          </a:p>
        </p:txBody>
      </p:sp>
    </p:spTree>
    <p:extLst>
      <p:ext uri="{BB962C8B-B14F-4D97-AF65-F5344CB8AC3E}">
        <p14:creationId xmlns:p14="http://schemas.microsoft.com/office/powerpoint/2010/main" val="2993643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After examining several tests and looking back on the policies created, it was determined which policies could be added to the automation process and what position they would work best in. The diagram provides a brief overview.</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During the process of researching, testing, and exploring ways to improve security, tools like Visual Studio 2022, </a:t>
            </a:r>
            <a:r>
              <a:rPr lang="en-US" sz="1800" dirty="0" err="1">
                <a:effectLst/>
                <a:latin typeface="Calibri" panose="020F0502020204030204" pitchFamily="34" charset="0"/>
                <a:ea typeface="Calibri" panose="020F0502020204030204" pitchFamily="34" charset="0"/>
              </a:rPr>
              <a:t>CPPCheck</a:t>
            </a:r>
            <a:r>
              <a:rPr lang="en-US" sz="1800" dirty="0">
                <a:effectLst/>
                <a:latin typeface="Calibri" panose="020F0502020204030204" pitchFamily="34" charset="0"/>
                <a:ea typeface="Calibri" panose="020F0502020204030204" pitchFamily="34" charset="0"/>
              </a:rPr>
              <a:t>, and </a:t>
            </a:r>
            <a:r>
              <a:rPr lang="en-US" sz="1800" dirty="0" err="1">
                <a:effectLst/>
                <a:latin typeface="Calibri" panose="020F0502020204030204" pitchFamily="34" charset="0"/>
                <a:ea typeface="Calibri" panose="020F0502020204030204" pitchFamily="34" charset="0"/>
              </a:rPr>
              <a:t>GoogleTest</a:t>
            </a:r>
            <a:r>
              <a:rPr lang="en-US" sz="1800" dirty="0">
                <a:effectLst/>
                <a:latin typeface="Calibri" panose="020F0502020204030204" pitchFamily="34" charset="0"/>
                <a:ea typeface="Calibri" panose="020F0502020204030204" pitchFamily="34" charset="0"/>
              </a:rPr>
              <a:t> were used. These tools can also be added to company resources as newer ways to improve security against threats that come our way.</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With every new process comes risks, but adding these major changes to our security process can lead to unexpected improvements. One major change is to add updates and educating every Green Pace employee to a part of the security policy, and to perform these tasks as frequently as possible.</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Green Pace has already developed a lot in terms of having a plan set in place for security. However, there are a few recommendations after establishing some security policies. First, training. Everyone should be trained on the threats and actions to take. There should also be an increase in unit testing to ensure that things are doing what they should be doing. Finally, update throughout several stages of the automation process and do so regularly.</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Regardless of the cause for a security breach, being educated on different threats, skills, techniques, and tools can encourage a culture of protecting important data in the Green Pace workplace. No effort is unimportant. Always remember to protect the systems that keeps Green Pace running, and to never lose the desire to learn more ways to keep them safe.</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Thank you for your time!</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Did you know that the top cause of security breaches is human error? Through the creation of security policies such as these, employees within Green Pace can be made aware of threats outside the company as well as the many layers of defense that keep attackers away from sensitive information on a daily basis.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this slide, we have a threats matrix to put into perspective what kind of security threats require immediate attention and how likely Green Pace is to encounter them. The standards that warn of these threats range from likely to unlikely, and priority to low priority.</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previous slide introduced us to coding standards, and now we see in this slide the ten principles that they fall into. These principles are essential to approaching all things with security in mind.</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Each coding standard provides us with things we must keep an eye out for when creating software. The severity level of high, medium, and low tells us which things we should always give immediate attention to and which things we should keep an eye out for to prevent gaps in our security.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There are also encryption policies that cover how private information should be protected while they are not being used (or at rest), when they are being sent (or in flight) and when they are being accessed (or in use). Each type requires different types of security threats we should look out for.</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Triple A framework—or Authentication, Authorization, and Accounting—also works to protect security by asking, “Who is trying to access our system?” “What are they allowed to access?”, and “What are they doing while in our system?”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rPr>
              <a:t>Now that we discussed some security threats inside and outside the company, some unit tests were performed to ensure that the code is behaving as it should in order to prevent bugs or gaps in security later on. In this example, we are testing one of our coding standards to see if strings are being stored in vectors, arrays, containers, etc. that have the proper storage size.</a:t>
            </a:r>
          </a:p>
          <a:p>
            <a:endParaRPr lang="en-US" dirty="0"/>
          </a:p>
        </p:txBody>
      </p:sp>
    </p:spTree>
    <p:extLst>
      <p:ext uri="{BB962C8B-B14F-4D97-AF65-F5344CB8AC3E}">
        <p14:creationId xmlns:p14="http://schemas.microsoft.com/office/powerpoint/2010/main" val="1730520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A unit test was also done to see if there is sufficient space for the storage of character data and strings by testing if clearing a vector of old data works correctly so new data can be entered without issue.</a:t>
            </a:r>
            <a:endParaRPr lang="en-US" dirty="0"/>
          </a:p>
        </p:txBody>
      </p:sp>
    </p:spTree>
    <p:extLst>
      <p:ext uri="{BB962C8B-B14F-4D97-AF65-F5344CB8AC3E}">
        <p14:creationId xmlns:p14="http://schemas.microsoft.com/office/powerpoint/2010/main" val="2975817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audio" Target="../media/media14.m4a"/><Relationship Id="rId7" Type="http://schemas.openxmlformats.org/officeDocument/2006/relationships/image" Target="../media/image16.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notesSlide" Target="../notesSlides/notesSlide14.xml"/><Relationship Id="rId10" Type="http://schemas.openxmlformats.org/officeDocument/2006/relationships/hyperlink" Target="https://creativecommons.org/licenses/by-nc-sa/3.0/" TargetMode="External"/><Relationship Id="rId4" Type="http://schemas.openxmlformats.org/officeDocument/2006/relationships/slideLayout" Target="../slideLayouts/slideLayout2.xml"/><Relationship Id="rId9" Type="http://schemas.openxmlformats.org/officeDocument/2006/relationships/hyperlink" Target="https://technofaq.org/posts/2020/07/how-to-create-cybersecurity-policies-and-procedures/" TargetMode="External"/></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5.m4a"/><Relationship Id="rId7" Type="http://schemas.openxmlformats.org/officeDocument/2006/relationships/image" Target="../media/image17.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notesSlide" Target="../notesSlides/notesSlide15.xml"/><Relationship Id="rId10" Type="http://schemas.openxmlformats.org/officeDocument/2006/relationships/hyperlink" Target="https://creativecommons.org/licenses/by-nc-sa/3.0/" TargetMode="External"/><Relationship Id="rId4" Type="http://schemas.openxmlformats.org/officeDocument/2006/relationships/slideLayout" Target="../slideLayouts/slideLayout2.xml"/><Relationship Id="rId9" Type="http://schemas.openxmlformats.org/officeDocument/2006/relationships/hyperlink" Target="https://technofaq.org/posts/2020/10/how-technology-can-and-does-improve-educatio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mobilisationlab.org/16-ways-online-privacy-in-a-high-risk-world/" TargetMode="External"/><Relationship Id="rId3" Type="http://schemas.openxmlformats.org/officeDocument/2006/relationships/audio" Target="../media/media16.m4a"/><Relationship Id="rId7" Type="http://schemas.openxmlformats.org/officeDocument/2006/relationships/image" Target="../media/image18.jp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hyperlink" Target="https://creativecommons.org/licenses/by/3.0/"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nvd.nist.gov/" TargetMode="External"/><Relationship Id="rId3" Type="http://schemas.openxmlformats.org/officeDocument/2006/relationships/audio" Target="../media/media17.m4a"/><Relationship Id="rId7" Type="http://schemas.openxmlformats.org/officeDocument/2006/relationships/hyperlink" Target="https://www.qentelli.com/thought-leadership/insights/devsecops-pipeline-factors" TargetMode="External"/><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hyperlink" Target="https://www.shrm.org/resourcesandtools/hr-topics/risk-management/pages/human-error-top-cause-data-breaches.aspx" TargetMode="External"/><Relationship Id="rId11" Type="http://schemas.openxmlformats.org/officeDocument/2006/relationships/image" Target="../media/image4.png"/><Relationship Id="rId5" Type="http://schemas.openxmlformats.org/officeDocument/2006/relationships/notesSlide" Target="../notesSlides/notesSlide17.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hyperlink" Target="https://owasp.org/www-project-dependency-track/"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here2there.ca/principles-focused-evaluation/" TargetMode="External"/><Relationship Id="rId3" Type="http://schemas.openxmlformats.org/officeDocument/2006/relationships/audio" Target="../media/media4.m4a"/><Relationship Id="rId7" Type="http://schemas.openxmlformats.org/officeDocument/2006/relationships/image" Target="../media/image6.jp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801882"/>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Kerrian Offermann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Recorded Sound">
            <a:hlinkClick r:id="" action="ppaction://media"/>
            <a:extLst>
              <a:ext uri="{FF2B5EF4-FFF2-40B4-BE49-F238E27FC236}">
                <a16:creationId xmlns:a16="http://schemas.microsoft.com/office/drawing/2014/main" id="{01BC0CA8-C11C-CEBB-B618-EEA3C409550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695709" y="5996709"/>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77"/>
    </mc:Choice>
    <mc:Fallback>
      <p:transition spd="slow" advTm="11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1AB1-5865-CFB4-9DB5-9D7FC19DB6E5}"/>
              </a:ext>
            </a:extLst>
          </p:cNvPr>
          <p:cNvSpPr>
            <a:spLocks noGrp="1"/>
          </p:cNvSpPr>
          <p:nvPr>
            <p:ph type="title"/>
          </p:nvPr>
        </p:nvSpPr>
        <p:spPr>
          <a:xfrm>
            <a:off x="5342375" y="784285"/>
            <a:ext cx="6723331" cy="608414"/>
          </a:xfrm>
        </p:spPr>
        <p:txBody>
          <a:bodyPr>
            <a:noAutofit/>
          </a:bodyPr>
          <a:lstStyle/>
          <a:p>
            <a:pPr algn="l"/>
            <a:r>
              <a:rPr lang="en-US" sz="2000" b="1" dirty="0">
                <a:solidFill>
                  <a:schemeClr val="accent3"/>
                </a:solidFill>
              </a:rPr>
              <a:t>Unit Test: Confirm Storage Size Matches Entries</a:t>
            </a:r>
          </a:p>
        </p:txBody>
      </p:sp>
      <p:sp>
        <p:nvSpPr>
          <p:cNvPr id="3" name="Text Placeholder 2">
            <a:extLst>
              <a:ext uri="{FF2B5EF4-FFF2-40B4-BE49-F238E27FC236}">
                <a16:creationId xmlns:a16="http://schemas.microsoft.com/office/drawing/2014/main" id="{74E2F524-8E99-0084-7253-DFFA9DF0B9E7}"/>
              </a:ext>
            </a:extLst>
          </p:cNvPr>
          <p:cNvSpPr>
            <a:spLocks noGrp="1"/>
          </p:cNvSpPr>
          <p:nvPr>
            <p:ph type="body" idx="1"/>
          </p:nvPr>
        </p:nvSpPr>
        <p:spPr>
          <a:xfrm>
            <a:off x="389467" y="1693333"/>
            <a:ext cx="4690533" cy="4804835"/>
          </a:xfrm>
        </p:spPr>
        <p:txBody>
          <a:bodyPr>
            <a:normAutofit/>
          </a:bodyPr>
          <a:lstStyle/>
          <a:p>
            <a:r>
              <a:rPr lang="en-US" sz="1600" dirty="0"/>
              <a:t>For this unit test, we are ensuring that when entries are added to the vector, the vector resizes according to the amount of entries added.</a:t>
            </a:r>
          </a:p>
          <a:p>
            <a:r>
              <a:rPr lang="en-US" sz="1600" dirty="0"/>
              <a:t>Each time new entries are added, the unit test will check the new size of the vector. This test will help to make sure that new values added to the vector are not out of bounds or that the values are not being stored incorrectly.</a:t>
            </a:r>
          </a:p>
          <a:p>
            <a:r>
              <a:rPr lang="en-US" sz="1600" dirty="0"/>
              <a:t>When the vector’s size increases upon entries being added, ASSERT_TRUE examines if it is equal to the correct total size, and that values are not being erased or overwritten.</a:t>
            </a:r>
          </a:p>
        </p:txBody>
      </p:sp>
      <p:pic>
        <p:nvPicPr>
          <p:cNvPr id="6" name="Picture 5">
            <a:extLst>
              <a:ext uri="{FF2B5EF4-FFF2-40B4-BE49-F238E27FC236}">
                <a16:creationId xmlns:a16="http://schemas.microsoft.com/office/drawing/2014/main" id="{EEF2CA70-CD9F-30CA-8B69-97B24BA10BA6}"/>
              </a:ext>
            </a:extLst>
          </p:cNvPr>
          <p:cNvPicPr>
            <a:picLocks noChangeAspect="1"/>
          </p:cNvPicPr>
          <p:nvPr/>
        </p:nvPicPr>
        <p:blipFill>
          <a:blip r:embed="rId5"/>
          <a:stretch>
            <a:fillRect/>
          </a:stretch>
        </p:blipFill>
        <p:spPr>
          <a:xfrm>
            <a:off x="5342375" y="1693334"/>
            <a:ext cx="6460157" cy="1458112"/>
          </a:xfrm>
          <a:prstGeom prst="rect">
            <a:avLst/>
          </a:prstGeom>
        </p:spPr>
      </p:pic>
      <p:pic>
        <p:nvPicPr>
          <p:cNvPr id="8" name="Picture 7">
            <a:extLst>
              <a:ext uri="{FF2B5EF4-FFF2-40B4-BE49-F238E27FC236}">
                <a16:creationId xmlns:a16="http://schemas.microsoft.com/office/drawing/2014/main" id="{56F441CC-A168-2EA5-74F4-E2852DC9D9B0}"/>
              </a:ext>
            </a:extLst>
          </p:cNvPr>
          <p:cNvPicPr>
            <a:picLocks noChangeAspect="1"/>
          </p:cNvPicPr>
          <p:nvPr/>
        </p:nvPicPr>
        <p:blipFill>
          <a:blip r:embed="rId6"/>
          <a:stretch>
            <a:fillRect/>
          </a:stretch>
        </p:blipFill>
        <p:spPr>
          <a:xfrm>
            <a:off x="5342375" y="3376355"/>
            <a:ext cx="5668627" cy="3040303"/>
          </a:xfrm>
          <a:prstGeom prst="rect">
            <a:avLst/>
          </a:prstGeom>
        </p:spPr>
      </p:pic>
      <p:pic>
        <p:nvPicPr>
          <p:cNvPr id="11" name="Recorded Sound">
            <a:hlinkClick r:id="" action="ppaction://media"/>
            <a:extLst>
              <a:ext uri="{FF2B5EF4-FFF2-40B4-BE49-F238E27FC236}">
                <a16:creationId xmlns:a16="http://schemas.microsoft.com/office/drawing/2014/main" id="{25D7D684-C448-4305-605E-CB96BFA071F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20437" y="5807058"/>
            <a:ext cx="609600" cy="609600"/>
          </a:xfrm>
          <a:prstGeom prst="rect">
            <a:avLst/>
          </a:prstGeom>
        </p:spPr>
      </p:pic>
    </p:spTree>
    <p:extLst>
      <p:ext uri="{BB962C8B-B14F-4D97-AF65-F5344CB8AC3E}">
        <p14:creationId xmlns:p14="http://schemas.microsoft.com/office/powerpoint/2010/main" val="645358726"/>
      </p:ext>
    </p:extLst>
  </p:cSld>
  <p:clrMapOvr>
    <a:masterClrMapping/>
  </p:clrMapOvr>
  <mc:AlternateContent xmlns:mc="http://schemas.openxmlformats.org/markup-compatibility/2006">
    <mc:Choice xmlns:p14="http://schemas.microsoft.com/office/powerpoint/2010/main" Requires="p14">
      <p:transition spd="slow" p14:dur="2000" advTm="18217"/>
    </mc:Choice>
    <mc:Fallback>
      <p:transition spd="slow" advTm="18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1AB1-5865-CFB4-9DB5-9D7FC19DB6E5}"/>
              </a:ext>
            </a:extLst>
          </p:cNvPr>
          <p:cNvSpPr>
            <a:spLocks noGrp="1"/>
          </p:cNvSpPr>
          <p:nvPr>
            <p:ph type="title"/>
          </p:nvPr>
        </p:nvSpPr>
        <p:spPr>
          <a:xfrm>
            <a:off x="5342375" y="784285"/>
            <a:ext cx="6723331" cy="608414"/>
          </a:xfrm>
        </p:spPr>
        <p:txBody>
          <a:bodyPr>
            <a:noAutofit/>
          </a:bodyPr>
          <a:lstStyle/>
          <a:p>
            <a:pPr algn="l"/>
            <a:r>
              <a:rPr lang="en-US" sz="1800" b="1" dirty="0">
                <a:solidFill>
                  <a:schemeClr val="accent4"/>
                </a:solidFill>
              </a:rPr>
              <a:t>Unit Test: Confirm Failure When Entries Are More Than Size</a:t>
            </a:r>
          </a:p>
        </p:txBody>
      </p:sp>
      <p:sp>
        <p:nvSpPr>
          <p:cNvPr id="3" name="Text Placeholder 2">
            <a:extLst>
              <a:ext uri="{FF2B5EF4-FFF2-40B4-BE49-F238E27FC236}">
                <a16:creationId xmlns:a16="http://schemas.microsoft.com/office/drawing/2014/main" id="{74E2F524-8E99-0084-7253-DFFA9DF0B9E7}"/>
              </a:ext>
            </a:extLst>
          </p:cNvPr>
          <p:cNvSpPr>
            <a:spLocks noGrp="1"/>
          </p:cNvSpPr>
          <p:nvPr>
            <p:ph type="body" idx="1"/>
          </p:nvPr>
        </p:nvSpPr>
        <p:spPr>
          <a:xfrm>
            <a:off x="389468" y="1693333"/>
            <a:ext cx="4377266" cy="4804835"/>
          </a:xfrm>
        </p:spPr>
        <p:txBody>
          <a:bodyPr>
            <a:normAutofit/>
          </a:bodyPr>
          <a:lstStyle/>
          <a:p>
            <a:r>
              <a:rPr lang="en-US" sz="1600" dirty="0"/>
              <a:t>For this unit test, the intention was to get a failure. Tests like these are not much different from positive ones. It just makes sure that something that should fail is actually failing.</a:t>
            </a:r>
          </a:p>
          <a:p>
            <a:r>
              <a:rPr lang="en-US" sz="1600" dirty="0"/>
              <a:t>In this instance, we are attempting to add 25 entries to a vector that only accepts 15 entries. This should flag in the test as a problem.</a:t>
            </a:r>
          </a:p>
          <a:p>
            <a:r>
              <a:rPr lang="en-US" sz="1600" dirty="0"/>
              <a:t>During the test, we are asking via ASSERT_TRUE if the vector is larger enough to handle the amount of entries being added. It is not, so the test returns as a failure.</a:t>
            </a:r>
          </a:p>
        </p:txBody>
      </p:sp>
      <p:pic>
        <p:nvPicPr>
          <p:cNvPr id="5" name="Picture 4">
            <a:extLst>
              <a:ext uri="{FF2B5EF4-FFF2-40B4-BE49-F238E27FC236}">
                <a16:creationId xmlns:a16="http://schemas.microsoft.com/office/drawing/2014/main" id="{644E7A91-B957-8ECE-2843-BDA2276FE8D7}"/>
              </a:ext>
            </a:extLst>
          </p:cNvPr>
          <p:cNvPicPr>
            <a:picLocks noChangeAspect="1"/>
          </p:cNvPicPr>
          <p:nvPr/>
        </p:nvPicPr>
        <p:blipFill>
          <a:blip r:embed="rId5"/>
          <a:stretch>
            <a:fillRect/>
          </a:stretch>
        </p:blipFill>
        <p:spPr>
          <a:xfrm>
            <a:off x="5080001" y="1603455"/>
            <a:ext cx="6330176" cy="1553701"/>
          </a:xfrm>
          <a:prstGeom prst="rect">
            <a:avLst/>
          </a:prstGeom>
        </p:spPr>
      </p:pic>
      <p:pic>
        <p:nvPicPr>
          <p:cNvPr id="11" name="Picture 10">
            <a:extLst>
              <a:ext uri="{FF2B5EF4-FFF2-40B4-BE49-F238E27FC236}">
                <a16:creationId xmlns:a16="http://schemas.microsoft.com/office/drawing/2014/main" id="{671E7AB4-9DE4-13DB-7614-2AB3CE9D8373}"/>
              </a:ext>
            </a:extLst>
          </p:cNvPr>
          <p:cNvPicPr>
            <a:picLocks noChangeAspect="1"/>
          </p:cNvPicPr>
          <p:nvPr/>
        </p:nvPicPr>
        <p:blipFill>
          <a:blip r:embed="rId6"/>
          <a:stretch>
            <a:fillRect/>
          </a:stretch>
        </p:blipFill>
        <p:spPr>
          <a:xfrm>
            <a:off x="5080001" y="3367913"/>
            <a:ext cx="6463140" cy="3066754"/>
          </a:xfrm>
          <a:prstGeom prst="rect">
            <a:avLst/>
          </a:prstGeom>
        </p:spPr>
      </p:pic>
      <p:pic>
        <p:nvPicPr>
          <p:cNvPr id="13" name="Recorded Sound">
            <a:hlinkClick r:id="" action="ppaction://media"/>
            <a:extLst>
              <a:ext uri="{FF2B5EF4-FFF2-40B4-BE49-F238E27FC236}">
                <a16:creationId xmlns:a16="http://schemas.microsoft.com/office/drawing/2014/main" id="{9A4C137D-5E76-4959-6E6F-27F869A112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48859" y="5636490"/>
            <a:ext cx="609600" cy="609600"/>
          </a:xfrm>
          <a:prstGeom prst="rect">
            <a:avLst/>
          </a:prstGeom>
        </p:spPr>
      </p:pic>
    </p:spTree>
    <p:extLst>
      <p:ext uri="{BB962C8B-B14F-4D97-AF65-F5344CB8AC3E}">
        <p14:creationId xmlns:p14="http://schemas.microsoft.com/office/powerpoint/2010/main" val="1995272003"/>
      </p:ext>
    </p:extLst>
  </p:cSld>
  <p:clrMapOvr>
    <a:masterClrMapping/>
  </p:clrMapOvr>
  <mc:AlternateContent xmlns:mc="http://schemas.openxmlformats.org/markup-compatibility/2006">
    <mc:Choice xmlns:p14="http://schemas.microsoft.com/office/powerpoint/2010/main" Requires="p14">
      <p:transition spd="slow" p14:dur="2000" advTm="18543"/>
    </mc:Choice>
    <mc:Fallback>
      <p:transition spd="slow" advTm="18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4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4547807" y="383528"/>
            <a:ext cx="6536267" cy="573360"/>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3652308" y="2765059"/>
            <a:ext cx="4887384" cy="2675467"/>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3" name="Rectangle 2">
            <a:extLst>
              <a:ext uri="{FF2B5EF4-FFF2-40B4-BE49-F238E27FC236}">
                <a16:creationId xmlns:a16="http://schemas.microsoft.com/office/drawing/2014/main" id="{247B3C2B-66B6-E57E-D150-B8D0ADB88B82}"/>
              </a:ext>
            </a:extLst>
          </p:cNvPr>
          <p:cNvSpPr/>
          <p:nvPr/>
        </p:nvSpPr>
        <p:spPr>
          <a:xfrm>
            <a:off x="3796242" y="5734618"/>
            <a:ext cx="1066800" cy="855133"/>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Validate Input Data: </a:t>
            </a:r>
            <a:r>
              <a:rPr lang="en-US" sz="800" dirty="0"/>
              <a:t>This is where inputs can be tested to see if they allow threats into the system.</a:t>
            </a:r>
          </a:p>
        </p:txBody>
      </p:sp>
      <p:sp>
        <p:nvSpPr>
          <p:cNvPr id="4" name="Rectangle 3">
            <a:extLst>
              <a:ext uri="{FF2B5EF4-FFF2-40B4-BE49-F238E27FC236}">
                <a16:creationId xmlns:a16="http://schemas.microsoft.com/office/drawing/2014/main" id="{573761B7-D7C2-F1E6-CF8A-85F556F97197}"/>
              </a:ext>
            </a:extLst>
          </p:cNvPr>
          <p:cNvSpPr/>
          <p:nvPr/>
        </p:nvSpPr>
        <p:spPr>
          <a:xfrm>
            <a:off x="1976819" y="3798944"/>
            <a:ext cx="1190772" cy="855133"/>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Heed Compiler Warnings: </a:t>
            </a:r>
            <a:r>
              <a:rPr lang="en-US" sz="800" dirty="0"/>
              <a:t>Compilers can be used during design and build to test if the code has any problems.</a:t>
            </a:r>
          </a:p>
        </p:txBody>
      </p:sp>
      <p:sp>
        <p:nvSpPr>
          <p:cNvPr id="5" name="Rectangle 4">
            <a:extLst>
              <a:ext uri="{FF2B5EF4-FFF2-40B4-BE49-F238E27FC236}">
                <a16:creationId xmlns:a16="http://schemas.microsoft.com/office/drawing/2014/main" id="{848F5296-EB73-7907-7585-BE4B7BCA732D}"/>
              </a:ext>
            </a:extLst>
          </p:cNvPr>
          <p:cNvSpPr/>
          <p:nvPr/>
        </p:nvSpPr>
        <p:spPr>
          <a:xfrm>
            <a:off x="2428875" y="1470134"/>
            <a:ext cx="1167341" cy="1179199"/>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Architect and Design for Security Policies: </a:t>
            </a:r>
            <a:r>
              <a:rPr lang="en-US" sz="800" dirty="0"/>
              <a:t>The planning stage is the best place to begin building a system with security in mind.</a:t>
            </a:r>
          </a:p>
        </p:txBody>
      </p:sp>
      <p:sp>
        <p:nvSpPr>
          <p:cNvPr id="6" name="Rectangle 5">
            <a:extLst>
              <a:ext uri="{FF2B5EF4-FFF2-40B4-BE49-F238E27FC236}">
                <a16:creationId xmlns:a16="http://schemas.microsoft.com/office/drawing/2014/main" id="{9F51144E-4E4B-E1DE-BE94-C3A323AB5909}"/>
              </a:ext>
            </a:extLst>
          </p:cNvPr>
          <p:cNvSpPr/>
          <p:nvPr/>
        </p:nvSpPr>
        <p:spPr>
          <a:xfrm>
            <a:off x="1904322" y="5123508"/>
            <a:ext cx="1066800" cy="855133"/>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Keep It Simple: </a:t>
            </a:r>
            <a:r>
              <a:rPr lang="en-US" sz="800" dirty="0"/>
              <a:t>The time to ensure simplicity in the code is whilst writing the code itself.</a:t>
            </a:r>
          </a:p>
        </p:txBody>
      </p:sp>
      <p:sp>
        <p:nvSpPr>
          <p:cNvPr id="7" name="Rectangle 6">
            <a:extLst>
              <a:ext uri="{FF2B5EF4-FFF2-40B4-BE49-F238E27FC236}">
                <a16:creationId xmlns:a16="http://schemas.microsoft.com/office/drawing/2014/main" id="{F7A08C95-8FC9-13A4-D83B-998C4C66D375}"/>
              </a:ext>
            </a:extLst>
          </p:cNvPr>
          <p:cNvSpPr/>
          <p:nvPr/>
        </p:nvSpPr>
        <p:spPr>
          <a:xfrm>
            <a:off x="5450115" y="5785114"/>
            <a:ext cx="1280885" cy="855133"/>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Default Deny: </a:t>
            </a:r>
            <a:r>
              <a:rPr lang="en-US" sz="800" dirty="0"/>
              <a:t>Before deploying and while testing security, ensure non-authorized persons cannot access the systems</a:t>
            </a:r>
          </a:p>
        </p:txBody>
      </p:sp>
      <p:sp>
        <p:nvSpPr>
          <p:cNvPr id="8" name="Rectangle 7">
            <a:extLst>
              <a:ext uri="{FF2B5EF4-FFF2-40B4-BE49-F238E27FC236}">
                <a16:creationId xmlns:a16="http://schemas.microsoft.com/office/drawing/2014/main" id="{15E76F30-1168-AA5C-D0E6-CDFCB9BD8073}"/>
              </a:ext>
            </a:extLst>
          </p:cNvPr>
          <p:cNvSpPr/>
          <p:nvPr/>
        </p:nvSpPr>
        <p:spPr>
          <a:xfrm>
            <a:off x="7951788" y="1470134"/>
            <a:ext cx="1175807" cy="1027321"/>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Adhere to the Principle of Least Privilege: </a:t>
            </a:r>
            <a:r>
              <a:rPr lang="en-US" sz="800" dirty="0"/>
              <a:t>Ensure users are only given privileges necessary to do their jobs and watch logs for suspicious activities.</a:t>
            </a:r>
          </a:p>
        </p:txBody>
      </p:sp>
      <p:sp>
        <p:nvSpPr>
          <p:cNvPr id="9" name="Rectangle 8">
            <a:extLst>
              <a:ext uri="{FF2B5EF4-FFF2-40B4-BE49-F238E27FC236}">
                <a16:creationId xmlns:a16="http://schemas.microsoft.com/office/drawing/2014/main" id="{0FFEF7F2-D556-DE46-DD5D-BFDB8EED3770}"/>
              </a:ext>
            </a:extLst>
          </p:cNvPr>
          <p:cNvSpPr/>
          <p:nvPr/>
        </p:nvSpPr>
        <p:spPr>
          <a:xfrm>
            <a:off x="9127595" y="3323822"/>
            <a:ext cx="1472672" cy="855133"/>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Sanitize Data Sent to Other Systems: </a:t>
            </a:r>
            <a:r>
              <a:rPr lang="en-US" sz="800" dirty="0"/>
              <a:t>“Scrub” data clean when sending and receiving files, and act accordingly if any files are still corrupted with possible malicious code.</a:t>
            </a:r>
          </a:p>
        </p:txBody>
      </p:sp>
      <p:sp>
        <p:nvSpPr>
          <p:cNvPr id="10" name="Rectangle 9">
            <a:extLst>
              <a:ext uri="{FF2B5EF4-FFF2-40B4-BE49-F238E27FC236}">
                <a16:creationId xmlns:a16="http://schemas.microsoft.com/office/drawing/2014/main" id="{F577C23D-D67D-DA1E-7D62-760F34304FA6}"/>
              </a:ext>
            </a:extLst>
          </p:cNvPr>
          <p:cNvSpPr/>
          <p:nvPr/>
        </p:nvSpPr>
        <p:spPr>
          <a:xfrm>
            <a:off x="6029779" y="1512770"/>
            <a:ext cx="1298575" cy="855133"/>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Practice Defense in Depths: </a:t>
            </a:r>
            <a:r>
              <a:rPr lang="en-US" sz="800" dirty="0"/>
              <a:t>While establishing security settings, build multiple barriers of security and then test them during penetration tests.</a:t>
            </a:r>
          </a:p>
        </p:txBody>
      </p:sp>
      <p:sp>
        <p:nvSpPr>
          <p:cNvPr id="11" name="Rectangle 10">
            <a:extLst>
              <a:ext uri="{FF2B5EF4-FFF2-40B4-BE49-F238E27FC236}">
                <a16:creationId xmlns:a16="http://schemas.microsoft.com/office/drawing/2014/main" id="{D0E2089E-34BD-6443-FA9E-6BD384166A3C}"/>
              </a:ext>
            </a:extLst>
          </p:cNvPr>
          <p:cNvSpPr/>
          <p:nvPr/>
        </p:nvSpPr>
        <p:spPr>
          <a:xfrm>
            <a:off x="4251855" y="1453411"/>
            <a:ext cx="1444360" cy="914492"/>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Use Effective Quality Assurance Techniques: </a:t>
            </a:r>
            <a:r>
              <a:rPr lang="en-US" sz="800" dirty="0"/>
              <a:t>Take the lessons learned to establish more quality coding and security techniques</a:t>
            </a:r>
          </a:p>
        </p:txBody>
      </p:sp>
      <p:sp>
        <p:nvSpPr>
          <p:cNvPr id="12" name="Rectangle 11">
            <a:extLst>
              <a:ext uri="{FF2B5EF4-FFF2-40B4-BE49-F238E27FC236}">
                <a16:creationId xmlns:a16="http://schemas.microsoft.com/office/drawing/2014/main" id="{B58875EE-7547-521C-E2A1-9E05B80CD1F6}"/>
              </a:ext>
            </a:extLst>
          </p:cNvPr>
          <p:cNvSpPr/>
          <p:nvPr/>
        </p:nvSpPr>
        <p:spPr>
          <a:xfrm>
            <a:off x="7718689" y="5702646"/>
            <a:ext cx="2229908" cy="813492"/>
          </a:xfrm>
          <a:prstGeom prst="rect">
            <a:avLst/>
          </a:prstGeom>
          <a:ln w="28575">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b="1" dirty="0">
                <a:solidFill>
                  <a:srgbClr val="00B0F0"/>
                </a:solidFill>
              </a:rPr>
              <a:t>Adopt a Secure Coding Standard: </a:t>
            </a:r>
            <a:r>
              <a:rPr lang="en-US" sz="800" dirty="0"/>
              <a:t>Add or update policies based on the response and actions used because of an attack/compromise; extract lessons from the experience to update/add coding standards.</a:t>
            </a:r>
            <a:endParaRPr lang="en-US" dirty="0"/>
          </a:p>
        </p:txBody>
      </p:sp>
      <p:cxnSp>
        <p:nvCxnSpPr>
          <p:cNvPr id="14" name="Straight Arrow Connector 13">
            <a:extLst>
              <a:ext uri="{FF2B5EF4-FFF2-40B4-BE49-F238E27FC236}">
                <a16:creationId xmlns:a16="http://schemas.microsoft.com/office/drawing/2014/main" id="{36C48CAB-A699-20DB-4B74-8F24A841F052}"/>
              </a:ext>
            </a:extLst>
          </p:cNvPr>
          <p:cNvCxnSpPr>
            <a:stCxn id="3" idx="0"/>
          </p:cNvCxnSpPr>
          <p:nvPr/>
        </p:nvCxnSpPr>
        <p:spPr>
          <a:xfrm flipH="1" flipV="1">
            <a:off x="4123267" y="4978922"/>
            <a:ext cx="206375" cy="755696"/>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CE79D6AF-6630-D0A8-ED51-7BB23D301D3A}"/>
              </a:ext>
            </a:extLst>
          </p:cNvPr>
          <p:cNvCxnSpPr>
            <a:stCxn id="4" idx="3"/>
            <a:endCxn id="203" idx="1"/>
          </p:cNvCxnSpPr>
          <p:nvPr/>
        </p:nvCxnSpPr>
        <p:spPr>
          <a:xfrm flipV="1">
            <a:off x="3167591" y="4102793"/>
            <a:ext cx="484717" cy="123718"/>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18" name="Straight Arrow Connector 17">
            <a:extLst>
              <a:ext uri="{FF2B5EF4-FFF2-40B4-BE49-F238E27FC236}">
                <a16:creationId xmlns:a16="http://schemas.microsoft.com/office/drawing/2014/main" id="{ED27EEBA-C018-B0DF-70A0-1A255660D8DC}"/>
              </a:ext>
            </a:extLst>
          </p:cNvPr>
          <p:cNvCxnSpPr/>
          <p:nvPr/>
        </p:nvCxnSpPr>
        <p:spPr>
          <a:xfrm>
            <a:off x="3652308" y="2658533"/>
            <a:ext cx="470959" cy="56420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B8791707-CC80-7920-3A89-3D8604179002}"/>
              </a:ext>
            </a:extLst>
          </p:cNvPr>
          <p:cNvCxnSpPr>
            <a:stCxn id="6" idx="3"/>
          </p:cNvCxnSpPr>
          <p:nvPr/>
        </p:nvCxnSpPr>
        <p:spPr>
          <a:xfrm flipV="1">
            <a:off x="2971122" y="4654077"/>
            <a:ext cx="825120" cy="896998"/>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7584644E-5C60-F896-0D70-80E2B6854ECE}"/>
              </a:ext>
            </a:extLst>
          </p:cNvPr>
          <p:cNvCxnSpPr>
            <a:stCxn id="7" idx="0"/>
          </p:cNvCxnSpPr>
          <p:nvPr/>
        </p:nvCxnSpPr>
        <p:spPr>
          <a:xfrm flipH="1" flipV="1">
            <a:off x="5969000" y="5123508"/>
            <a:ext cx="121558" cy="661606"/>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a:extLst>
              <a:ext uri="{FF2B5EF4-FFF2-40B4-BE49-F238E27FC236}">
                <a16:creationId xmlns:a16="http://schemas.microsoft.com/office/drawing/2014/main" id="{FEAB0F80-6327-6D7D-4973-B7BE7C1DB61A}"/>
              </a:ext>
            </a:extLst>
          </p:cNvPr>
          <p:cNvCxnSpPr>
            <a:cxnSpLocks/>
          </p:cNvCxnSpPr>
          <p:nvPr/>
        </p:nvCxnSpPr>
        <p:spPr>
          <a:xfrm>
            <a:off x="6731000" y="2418400"/>
            <a:ext cx="359569" cy="346659"/>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5BBE3EFB-38E7-3275-F65E-1F8299B33245}"/>
              </a:ext>
            </a:extLst>
          </p:cNvPr>
          <p:cNvCxnSpPr>
            <a:stCxn id="8" idx="2"/>
          </p:cNvCxnSpPr>
          <p:nvPr/>
        </p:nvCxnSpPr>
        <p:spPr>
          <a:xfrm flipH="1">
            <a:off x="8068733" y="2497455"/>
            <a:ext cx="470959" cy="652145"/>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F53C9D1E-C712-A964-071A-427A1674F2B4}"/>
              </a:ext>
            </a:extLst>
          </p:cNvPr>
          <p:cNvCxnSpPr>
            <a:stCxn id="9" idx="1"/>
            <a:endCxn id="203" idx="3"/>
          </p:cNvCxnSpPr>
          <p:nvPr/>
        </p:nvCxnSpPr>
        <p:spPr>
          <a:xfrm flipH="1">
            <a:off x="8539692" y="3751389"/>
            <a:ext cx="587903" cy="351404"/>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id="{255267A7-38A7-0B26-EE5F-25598F783C48}"/>
              </a:ext>
            </a:extLst>
          </p:cNvPr>
          <p:cNvCxnSpPr/>
          <p:nvPr/>
        </p:nvCxnSpPr>
        <p:spPr>
          <a:xfrm>
            <a:off x="5300132" y="2367903"/>
            <a:ext cx="668868" cy="64623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35" name="Straight Arrow Connector 34">
            <a:extLst>
              <a:ext uri="{FF2B5EF4-FFF2-40B4-BE49-F238E27FC236}">
                <a16:creationId xmlns:a16="http://schemas.microsoft.com/office/drawing/2014/main" id="{0B6BBCC5-F0A8-DE14-16D9-EB58F58D74A6}"/>
              </a:ext>
            </a:extLst>
          </p:cNvPr>
          <p:cNvCxnSpPr>
            <a:stCxn id="12" idx="0"/>
          </p:cNvCxnSpPr>
          <p:nvPr/>
        </p:nvCxnSpPr>
        <p:spPr>
          <a:xfrm flipH="1" flipV="1">
            <a:off x="8161867" y="5102576"/>
            <a:ext cx="671776" cy="60007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pic>
        <p:nvPicPr>
          <p:cNvPr id="13" name="Recorded Sound">
            <a:hlinkClick r:id="" action="ppaction://media"/>
            <a:extLst>
              <a:ext uri="{FF2B5EF4-FFF2-40B4-BE49-F238E27FC236}">
                <a16:creationId xmlns:a16="http://schemas.microsoft.com/office/drawing/2014/main" id="{AE30E59B-DA8B-0590-24CF-21CF14876B2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46491" y="596247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360"/>
    </mc:Choice>
    <mc:Fallback>
      <p:transition spd="slow" advTm="16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473474"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263674" y="1508760"/>
            <a:ext cx="10820400" cy="5019040"/>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The </a:t>
            </a:r>
            <a:r>
              <a:rPr lang="en-US" sz="1600" dirty="0" err="1"/>
              <a:t>DevSecOps</a:t>
            </a:r>
            <a:r>
              <a:rPr lang="en-US" sz="1600" dirty="0"/>
              <a:t>—or </a:t>
            </a:r>
            <a:r>
              <a:rPr lang="en-US" sz="1600" i="1" dirty="0"/>
              <a:t>Development</a:t>
            </a:r>
            <a:r>
              <a:rPr lang="en-US" sz="1600" dirty="0"/>
              <a:t>, </a:t>
            </a:r>
            <a:r>
              <a:rPr lang="en-US" sz="1600" i="1" dirty="0"/>
              <a:t>Security</a:t>
            </a:r>
            <a:r>
              <a:rPr lang="en-US" sz="1600" dirty="0"/>
              <a:t>, and </a:t>
            </a:r>
            <a:r>
              <a:rPr lang="en-US" sz="1600" i="1" dirty="0"/>
              <a:t>Operations</a:t>
            </a:r>
            <a:r>
              <a:rPr lang="en-US" sz="1600" dirty="0"/>
              <a:t>—pipeline is a means of using automation to create secure systems, programs, databases, etc. The goal of the </a:t>
            </a:r>
            <a:r>
              <a:rPr lang="en-US" sz="1600" dirty="0" err="1"/>
              <a:t>DevSecOps</a:t>
            </a:r>
            <a:r>
              <a:rPr lang="en-US" sz="1600" dirty="0"/>
              <a:t> pipeline is to add security to every phase of a software’s development cycle instead of leaving it to security alone.</a:t>
            </a:r>
            <a:br>
              <a:rPr lang="en-US" sz="1600" dirty="0"/>
            </a:br>
            <a:endParaRPr lang="en-US" sz="1600" dirty="0"/>
          </a:p>
          <a:p>
            <a:pPr marL="685800" lvl="1" indent="-228600" algn="l" rtl="0">
              <a:lnSpc>
                <a:spcPct val="90000"/>
              </a:lnSpc>
              <a:spcBef>
                <a:spcPts val="500"/>
              </a:spcBef>
              <a:spcAft>
                <a:spcPts val="0"/>
              </a:spcAft>
              <a:buClr>
                <a:schemeClr val="lt1"/>
              </a:buClr>
              <a:buSzPts val="2000"/>
              <a:buChar char="•"/>
            </a:pPr>
            <a:r>
              <a:rPr lang="en-US" sz="1600" dirty="0"/>
              <a:t>When testing the security of Green Pace, external tools were used such as Visual Studio 2022, </a:t>
            </a:r>
            <a:r>
              <a:rPr lang="en-US" sz="1600" dirty="0" err="1"/>
              <a:t>CPPCheck</a:t>
            </a:r>
            <a:r>
              <a:rPr lang="en-US" sz="1600" dirty="0"/>
              <a:t>, </a:t>
            </a:r>
            <a:r>
              <a:rPr lang="en-US" sz="1600" dirty="0" err="1"/>
              <a:t>GoogleTest</a:t>
            </a:r>
            <a:r>
              <a:rPr lang="en-US" sz="1600" dirty="0"/>
              <a:t>, and Avast One (optional).</a:t>
            </a:r>
          </a:p>
          <a:p>
            <a:pPr marL="1143000" lvl="2" indent="-228600">
              <a:buSzPts val="2000"/>
            </a:pPr>
            <a:r>
              <a:rPr lang="en-US" sz="1600" b="1" dirty="0">
                <a:solidFill>
                  <a:schemeClr val="accent6"/>
                </a:solidFill>
              </a:rPr>
              <a:t>Visual Studio 2022 </a:t>
            </a:r>
            <a:r>
              <a:rPr lang="en-US" sz="1600" dirty="0"/>
              <a:t>was the tool used to write, compile, and deploy various security tests. During testing, VS was kept up-to-date with its updates and dependencies to avoid issues outside of the intentional ones being tested. In the automation process, Visual Studio would be utilized in the pre-production phases of the diagram and possibly production if some additional codes need to be added for security reasons.</a:t>
            </a:r>
          </a:p>
          <a:p>
            <a:pPr marL="1143000" lvl="2" indent="-228600">
              <a:buSzPts val="2000"/>
            </a:pPr>
            <a:r>
              <a:rPr lang="en-US" sz="1600" b="1" dirty="0" err="1">
                <a:solidFill>
                  <a:schemeClr val="accent6"/>
                </a:solidFill>
              </a:rPr>
              <a:t>CPPCheck</a:t>
            </a:r>
            <a:r>
              <a:rPr lang="en-US" sz="1600" dirty="0"/>
              <a:t> was used as a supplement of sorts to the Visual Studio 2022 compiler. With </a:t>
            </a:r>
            <a:r>
              <a:rPr lang="en-US" sz="1600" dirty="0" err="1"/>
              <a:t>CPPCheck</a:t>
            </a:r>
            <a:r>
              <a:rPr lang="en-US" sz="1600" dirty="0"/>
              <a:t>, we were able to pick up additional errors that the VS compiler did not pick up and receive more detailed explanations to the problems found in the code we tested. </a:t>
            </a:r>
            <a:r>
              <a:rPr lang="en-US" sz="1600" dirty="0" err="1"/>
              <a:t>CPPCheck</a:t>
            </a:r>
            <a:r>
              <a:rPr lang="en-US" sz="1600" dirty="0"/>
              <a:t> would be best used between the “Verify and Test” and “Transition and Health Check”.</a:t>
            </a:r>
          </a:p>
          <a:p>
            <a:pPr marL="1143000" lvl="2" indent="-228600">
              <a:buSzPts val="2000"/>
            </a:pPr>
            <a:r>
              <a:rPr lang="en-US" sz="1600" b="1" dirty="0" err="1">
                <a:solidFill>
                  <a:schemeClr val="accent6"/>
                </a:solidFill>
              </a:rPr>
              <a:t>GoogleTest</a:t>
            </a:r>
            <a:r>
              <a:rPr lang="en-US" sz="1600" dirty="0"/>
              <a:t> was used during the various unit tests done to assert (true/false) different conditions to be tested, and to expect throws. It was used within Visual Studio. When looking at the automation diagram, </a:t>
            </a:r>
            <a:r>
              <a:rPr lang="en-US" sz="1600" dirty="0" err="1"/>
              <a:t>GoogleTest</a:t>
            </a:r>
            <a:r>
              <a:rPr lang="en-US" sz="1600" dirty="0"/>
              <a:t> would work best during the “Verify and Test” stage or during the “Transition and Health” stage where penetration tests are regularly performed to test the security standards already in place.</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6DFA176E-3CB5-A701-DA85-063EE32CD8F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63674" y="5980151"/>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31"/>
    </mc:Choice>
    <mc:Fallback>
      <p:transition spd="slow" advTm="24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075525" y="930843"/>
            <a:ext cx="5020733" cy="104471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499533" y="2200056"/>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20000"/>
              </a:lnSpc>
              <a:spcBef>
                <a:spcPts val="0"/>
              </a:spcBef>
              <a:spcAft>
                <a:spcPts val="0"/>
              </a:spcAft>
              <a:buClr>
                <a:schemeClr val="lt1"/>
              </a:buClr>
              <a:buSzPts val="2000"/>
              <a:buChar char="•"/>
            </a:pPr>
            <a:r>
              <a:rPr lang="en-US" sz="2000" dirty="0"/>
              <a:t>First and foremost, there is no perfect security; therefore, there will always be risks. Especially since hackers find new ways to infiltrate systems constantly. Still, that does not imply that improving security on a regular basis yields no purpose.</a:t>
            </a:r>
          </a:p>
          <a:p>
            <a:pPr marL="228600" lvl="0" indent="-228600" algn="l" rtl="0">
              <a:lnSpc>
                <a:spcPct val="120000"/>
              </a:lnSpc>
              <a:spcBef>
                <a:spcPts val="0"/>
              </a:spcBef>
              <a:spcAft>
                <a:spcPts val="0"/>
              </a:spcAft>
              <a:buClr>
                <a:schemeClr val="lt1"/>
              </a:buClr>
              <a:buSzPts val="2000"/>
              <a:buChar char="•"/>
            </a:pPr>
            <a:r>
              <a:rPr lang="en-US" sz="2000" dirty="0"/>
              <a:t>One strategy that needs to be implemented immediately is an update schedule. Putting off updates means putting off important barriers created against the new threats that spring up constantly.</a:t>
            </a:r>
          </a:p>
          <a:p>
            <a:pPr marL="228600" lvl="0" indent="-228600" algn="l" rtl="0">
              <a:lnSpc>
                <a:spcPct val="120000"/>
              </a:lnSpc>
              <a:spcBef>
                <a:spcPts val="0"/>
              </a:spcBef>
              <a:spcAft>
                <a:spcPts val="0"/>
              </a:spcAft>
              <a:buClr>
                <a:schemeClr val="lt1"/>
              </a:buClr>
              <a:buSzPts val="2000"/>
              <a:buChar char="•"/>
            </a:pPr>
            <a:r>
              <a:rPr lang="en-US" sz="2000" dirty="0"/>
              <a:t>It is preferable to act now over waiting because there are constant updates and threats to look out for. A risk to this strategy is not having the time to truly educate one’s self on these new threats, updates, patches, definitions, etc. before acting on them. However, the alternative is to put these things off and risk being exposed to new threats while learning about old ones. Unfortunately, things move rapidly in the world of technology. Security is no different. Even if there is not an ample amount of time to get caught up on the major moves being made, there should be a sense of urgency when it comes to keeping security current.</a:t>
            </a:r>
          </a:p>
          <a:p>
            <a:pPr marL="228600" lvl="0" indent="-228600" algn="l" rtl="0">
              <a:lnSpc>
                <a:spcPct val="120000"/>
              </a:lnSpc>
              <a:spcBef>
                <a:spcPts val="0"/>
              </a:spcBef>
              <a:spcAft>
                <a:spcPts val="0"/>
              </a:spcAft>
              <a:buClr>
                <a:schemeClr val="lt1"/>
              </a:buClr>
              <a:buSzPts val="2000"/>
              <a:buChar char="•"/>
            </a:pPr>
            <a:r>
              <a:rPr lang="en-US" sz="2000" dirty="0"/>
              <a:t>In order to be kept aware of new changes in the security world of technology, there are free sources such as OWASP, Red Hat, and NIST that provide a constant stream of blogs, updated databases, and such to keep programmers in the know about threats and vulnerabilities that are gaining attention on the internet.</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C0DC46F-4D5E-E714-2D3B-0177DBF0EF1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837473B0-CC2E-450A-ABE3-18F120FF3D39}">
                <a1611:picAttrSrcUrl xmlns:a1611="http://schemas.microsoft.com/office/drawing/2016/11/main" r:id="rId9"/>
              </a:ext>
            </a:extLst>
          </a:blip>
          <a:stretch>
            <a:fillRect/>
          </a:stretch>
        </p:blipFill>
        <p:spPr>
          <a:xfrm>
            <a:off x="7493000" y="251234"/>
            <a:ext cx="2410601" cy="1607067"/>
          </a:xfrm>
          <a:prstGeom prst="rect">
            <a:avLst/>
          </a:prstGeom>
          <a:ln>
            <a:noFill/>
          </a:ln>
          <a:effectLst>
            <a:softEdge rad="112500"/>
          </a:effectLst>
        </p:spPr>
      </p:pic>
      <p:sp>
        <p:nvSpPr>
          <p:cNvPr id="4" name="TextBox 3">
            <a:extLst>
              <a:ext uri="{FF2B5EF4-FFF2-40B4-BE49-F238E27FC236}">
                <a16:creationId xmlns:a16="http://schemas.microsoft.com/office/drawing/2014/main" id="{228FD487-E1DB-4F2B-0C97-BFE2B00EAF05}"/>
              </a:ext>
            </a:extLst>
          </p:cNvPr>
          <p:cNvSpPr txBox="1"/>
          <p:nvPr/>
        </p:nvSpPr>
        <p:spPr>
          <a:xfrm>
            <a:off x="7493000" y="6987950"/>
            <a:ext cx="3746500" cy="230832"/>
          </a:xfrm>
          <a:prstGeom prst="rect">
            <a:avLst/>
          </a:prstGeom>
          <a:noFill/>
        </p:spPr>
        <p:txBody>
          <a:bodyPr wrap="square" rtlCol="0">
            <a:spAutoFit/>
          </a:bodyPr>
          <a:lstStyle/>
          <a:p>
            <a:r>
              <a:rPr lang="en-US" sz="900">
                <a:hlinkClick r:id="rId9" tooltip="https://technofaq.org/posts/2020/07/how-to-create-cybersecurity-policies-and-procedures/"/>
              </a:rPr>
              <a:t>This Photo</a:t>
            </a:r>
            <a:r>
              <a:rPr lang="en-US" sz="900"/>
              <a:t> by Unknown Author is licensed under </a:t>
            </a:r>
            <a:r>
              <a:rPr lang="en-US" sz="900">
                <a:hlinkClick r:id="rId10" tooltip="https://creativecommons.org/licenses/by-nc-sa/3.0/"/>
              </a:rPr>
              <a:t>CC BY-SA-NC</a:t>
            </a:r>
            <a:endParaRPr lang="en-US" sz="900"/>
          </a:p>
        </p:txBody>
      </p:sp>
      <p:pic>
        <p:nvPicPr>
          <p:cNvPr id="5" name="Recorded Sound">
            <a:hlinkClick r:id="" action="ppaction://media"/>
            <a:extLst>
              <a:ext uri="{FF2B5EF4-FFF2-40B4-BE49-F238E27FC236}">
                <a16:creationId xmlns:a16="http://schemas.microsoft.com/office/drawing/2014/main" id="{68F1D055-7A62-6193-B1E6-6B864AF6133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0128532" y="6102166"/>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644"/>
    </mc:Choice>
    <mc:Fallback>
      <p:transition spd="slow" advTm="21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5173133" y="527306"/>
            <a:ext cx="62230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5063067" y="1908610"/>
            <a:ext cx="6443133" cy="3924923"/>
          </a:xfrm>
          <a:prstGeom prst="rect">
            <a:avLst/>
          </a:prstGeom>
          <a:noFill/>
          <a:ln>
            <a:noFill/>
          </a:ln>
        </p:spPr>
        <p:txBody>
          <a:bodyPr spcFirstLastPara="1" wrap="square" lIns="91425" tIns="45700" rIns="91425" bIns="45700" anchor="t" anchorCtr="0">
            <a:normAutofit fontScale="92500" lnSpcReduction="10000"/>
          </a:bodyPr>
          <a:lstStyle/>
          <a:p>
            <a:pPr marL="228600" indent="-228600">
              <a:spcBef>
                <a:spcPts val="0"/>
              </a:spcBef>
            </a:pPr>
            <a:r>
              <a:rPr lang="en-US" sz="1200" b="1" dirty="0">
                <a:solidFill>
                  <a:schemeClr val="accent1"/>
                </a:solidFill>
              </a:rPr>
              <a:t>Training: </a:t>
            </a:r>
            <a:r>
              <a:rPr lang="en-US" sz="1200" dirty="0"/>
              <a:t>When Green Pace is faced with a security threat, there should be a point after the “Respond” phase where every department is briefed on what this threat is, how it likely ended up being exposed to the database, and what can be done to prevent such a problem from reoccurring. It is true that </a:t>
            </a:r>
            <a:r>
              <a:rPr lang="en-US" sz="1200" dirty="0" err="1"/>
              <a:t>DevSecOps</a:t>
            </a:r>
            <a:r>
              <a:rPr lang="en-US" sz="1200" dirty="0"/>
              <a:t> are key to creating a solid automation process; however, all it takes is one person in an entirely different department to click a bad link in a spam email for major damage to be done to the database. It is recommended that employees are trained regularly through the company intranet and/or Green Pace implements a system where false spam emails are sent to employees to see how many report it as spam/phish versus how many open it or do nothing at all. The goal is not to punish employees for not understanding security threats, but to locate gaps in their understanding so they can be caught up with their peers in terms of understanding security.</a:t>
            </a:r>
            <a:br>
              <a:rPr lang="en-US" sz="1200" dirty="0"/>
            </a:br>
            <a:endParaRPr lang="en-US" sz="1200" dirty="0"/>
          </a:p>
          <a:p>
            <a:pPr marL="228600" indent="-228600">
              <a:spcBef>
                <a:spcPts val="0"/>
              </a:spcBef>
            </a:pPr>
            <a:r>
              <a:rPr lang="en-US" sz="1200" b="1" dirty="0">
                <a:solidFill>
                  <a:schemeClr val="accent2"/>
                </a:solidFill>
              </a:rPr>
              <a:t>Increased Unit Testing: </a:t>
            </a:r>
            <a:r>
              <a:rPr lang="en-US" sz="1200" dirty="0"/>
              <a:t>Unit testing is a valuable method of anticipating potential bugs before they occur in a live environment. During the pre-production process, there should be unit testing done during the design process and then again between the “Build” and “Verify and Test” part of the automation process. Any security concerns should be tested during the unit test just to make sure that the program reacts as it should to possible errors being done.</a:t>
            </a:r>
            <a:br>
              <a:rPr lang="en-US" sz="1200" dirty="0"/>
            </a:br>
            <a:endParaRPr lang="en-US" sz="1200" dirty="0"/>
          </a:p>
          <a:p>
            <a:pPr marL="228600" indent="-228600">
              <a:spcBef>
                <a:spcPts val="0"/>
              </a:spcBef>
            </a:pPr>
            <a:r>
              <a:rPr lang="en-US" sz="1200" b="1" dirty="0">
                <a:solidFill>
                  <a:schemeClr val="accent3"/>
                </a:solidFill>
              </a:rPr>
              <a:t>Update Regularly: </a:t>
            </a:r>
            <a:r>
              <a:rPr lang="en-US" sz="1200" dirty="0"/>
              <a:t>Updating security software, definitions, dependencies, etc. is something that should happen during pre-production (preferably before and after designing a program) and again in production (during Monitor and Detect phase as well as after Respond). Sources such as OWASP and the National Institute of Standards and Technology (NIST)’s national vulnerability database offer a constant stream of updates about threats, their severity levels, and even how to handle them if they become a problem for security.</a:t>
            </a:r>
          </a:p>
          <a:p>
            <a:pPr marL="228600" indent="-228600">
              <a:spcBef>
                <a:spcPts val="0"/>
              </a:spcBef>
            </a:pPr>
            <a:endParaRPr lang="en-US" sz="1200" dirty="0"/>
          </a:p>
          <a:p>
            <a:pPr marL="228600" indent="-228600">
              <a:spcBef>
                <a:spcPts val="0"/>
              </a:spcBef>
            </a:pPr>
            <a:endParaRPr sz="18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553AB637-C81E-35C5-92D7-9F1330EDD19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200000"/>
                    </a14:imgEffect>
                  </a14:imgLayer>
                </a14:imgProps>
              </a:ext>
              <a:ext uri="{837473B0-CC2E-450A-ABE3-18F120FF3D39}">
                <a1611:picAttrSrcUrl xmlns:a1611="http://schemas.microsoft.com/office/drawing/2016/11/main" r:id="rId9"/>
              </a:ext>
            </a:extLst>
          </a:blip>
          <a:srcRect/>
          <a:stretch/>
        </p:blipFill>
        <p:spPr>
          <a:xfrm>
            <a:off x="592634" y="1998906"/>
            <a:ext cx="4246277" cy="25194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8F79743F-DE6C-881C-C43F-3C315E900ACF}"/>
              </a:ext>
            </a:extLst>
          </p:cNvPr>
          <p:cNvSpPr txBox="1"/>
          <p:nvPr/>
        </p:nvSpPr>
        <p:spPr>
          <a:xfrm>
            <a:off x="1012876" y="4825227"/>
            <a:ext cx="3405795" cy="369332"/>
          </a:xfrm>
          <a:prstGeom prst="rect">
            <a:avLst/>
          </a:prstGeom>
          <a:noFill/>
        </p:spPr>
        <p:txBody>
          <a:bodyPr wrap="square" rtlCol="0">
            <a:spAutoFit/>
          </a:bodyPr>
          <a:lstStyle/>
          <a:p>
            <a:r>
              <a:rPr lang="en-US" sz="900" dirty="0">
                <a:hlinkClick r:id="rId9" tooltip="https://technofaq.org/posts/2020/10/how-technology-can-and-does-improve-education/"/>
              </a:rPr>
              <a:t>This Photo</a:t>
            </a:r>
            <a:r>
              <a:rPr lang="en-US" sz="900" dirty="0"/>
              <a:t> by Unknown Author is licensed under </a:t>
            </a:r>
            <a:r>
              <a:rPr lang="en-US" sz="900" dirty="0">
                <a:hlinkClick r:id="rId10" tooltip="https://creativecommons.org/licenses/by-nc-sa/3.0/"/>
              </a:rPr>
              <a:t>CC BY-SA-NC</a:t>
            </a:r>
            <a:endParaRPr lang="en-US" sz="900" dirty="0"/>
          </a:p>
        </p:txBody>
      </p:sp>
      <p:pic>
        <p:nvPicPr>
          <p:cNvPr id="5" name="Recorded Sound">
            <a:hlinkClick r:id="" action="ppaction://media"/>
            <a:extLst>
              <a:ext uri="{FF2B5EF4-FFF2-40B4-BE49-F238E27FC236}">
                <a16:creationId xmlns:a16="http://schemas.microsoft.com/office/drawing/2014/main" id="{52285A4D-AF0B-6309-CC15-101F61A6A0B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0066832" y="5833533"/>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473"/>
    </mc:Choice>
    <mc:Fallback>
      <p:transition spd="slow" advTm="33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52484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1236133" y="1598971"/>
            <a:ext cx="5104461"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200"/>
              <a:buChar char="•"/>
            </a:pPr>
            <a:r>
              <a:rPr lang="en-US" sz="1800" dirty="0"/>
              <a:t>As mentioned at the start, human errors are the top reason for security breaches. This, of course, is not something done intentionally. It is simply a result of not understanding how a seemingly innocent action can lead to security threats. The best way to tackle this issue to educate not only those team members who are a part of </a:t>
            </a:r>
            <a:r>
              <a:rPr lang="en-US" sz="1800" dirty="0" err="1"/>
              <a:t>DevSecOps</a:t>
            </a:r>
            <a:r>
              <a:rPr lang="en-US" sz="1800" dirty="0"/>
              <a:t>, but also team members who interact with various networks on a daily basis where malicious programs can be transferred from system to system with ease.</a:t>
            </a:r>
            <a:br>
              <a:rPr lang="en-US" sz="1800" dirty="0"/>
            </a:br>
            <a:endParaRPr lang="en-US" sz="1800" dirty="0"/>
          </a:p>
          <a:p>
            <a:pPr marL="228600" lvl="0" indent="-228600" algn="l" rtl="0">
              <a:lnSpc>
                <a:spcPct val="90000"/>
              </a:lnSpc>
              <a:spcBef>
                <a:spcPts val="0"/>
              </a:spcBef>
              <a:spcAft>
                <a:spcPts val="0"/>
              </a:spcAft>
              <a:buClr>
                <a:schemeClr val="lt1"/>
              </a:buClr>
              <a:buSzPts val="2200"/>
              <a:buChar char="•"/>
            </a:pPr>
            <a:r>
              <a:rPr lang="en-US" sz="1800" dirty="0"/>
              <a:t>The coding standards provided examine everything from user inputs to values within a program to ensure that weaknesses are not created in the database by mistake. There are also encryption policies for files at rest, in flight, and in use. When teamed with the Triple A framework, actions within the company can be made secure while the security team also works on an automation process to tackle outside threats.</a:t>
            </a:r>
            <a:br>
              <a:rPr lang="en-US" sz="1800" dirty="0"/>
            </a:br>
            <a:endParaRPr lang="en-US" sz="1800" dirty="0"/>
          </a:p>
          <a:p>
            <a:pPr marL="228600" lvl="0" indent="-228600" algn="l" rtl="0">
              <a:lnSpc>
                <a:spcPct val="90000"/>
              </a:lnSpc>
              <a:spcBef>
                <a:spcPts val="0"/>
              </a:spcBef>
              <a:spcAft>
                <a:spcPts val="0"/>
              </a:spcAft>
              <a:buClr>
                <a:schemeClr val="lt1"/>
              </a:buClr>
              <a:buSzPts val="2200"/>
              <a:buChar char="•"/>
            </a:pPr>
            <a:r>
              <a:rPr lang="en-US" sz="1800" dirty="0" err="1"/>
              <a:t>DevSecOps</a:t>
            </a:r>
            <a:r>
              <a:rPr lang="en-US" sz="1800" dirty="0"/>
              <a:t> is encouraged to introduce regular security updates to their automation process as well as regular work routine. No security system should ever run with definitions and dependencies that are months or even years old. Outside sources and tools are available to keep the system current at all times.</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C2097D5A-FF19-99AD-AF3C-4FB40B46A4D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200900" y="1955799"/>
            <a:ext cx="4456760" cy="32088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BDCDE559-BC89-F338-7F05-738463251794}"/>
              </a:ext>
            </a:extLst>
          </p:cNvPr>
          <p:cNvSpPr txBox="1"/>
          <p:nvPr/>
        </p:nvSpPr>
        <p:spPr>
          <a:xfrm>
            <a:off x="7306732" y="6980824"/>
            <a:ext cx="3551767" cy="230832"/>
          </a:xfrm>
          <a:prstGeom prst="rect">
            <a:avLst/>
          </a:prstGeom>
          <a:noFill/>
        </p:spPr>
        <p:txBody>
          <a:bodyPr wrap="square" rtlCol="0">
            <a:spAutoFit/>
          </a:bodyPr>
          <a:lstStyle/>
          <a:p>
            <a:r>
              <a:rPr lang="en-US" sz="900">
                <a:hlinkClick r:id="rId8" tooltip="https://mobilisationlab.org/16-ways-online-privacy-in-a-high-risk-world/"/>
              </a:rPr>
              <a:t>This Photo</a:t>
            </a:r>
            <a:r>
              <a:rPr lang="en-US" sz="900"/>
              <a:t> by Unknown Author is licensed under </a:t>
            </a:r>
            <a:r>
              <a:rPr lang="en-US" sz="900">
                <a:hlinkClick r:id="rId9" tooltip="https://creativecommons.org/licenses/by/3.0/"/>
              </a:rPr>
              <a:t>CC BY</a:t>
            </a:r>
            <a:endParaRPr lang="en-US" sz="900"/>
          </a:p>
        </p:txBody>
      </p:sp>
      <p:pic>
        <p:nvPicPr>
          <p:cNvPr id="6" name="Recorded Sound">
            <a:hlinkClick r:id="" action="ppaction://media"/>
            <a:extLst>
              <a:ext uri="{FF2B5EF4-FFF2-40B4-BE49-F238E27FC236}">
                <a16:creationId xmlns:a16="http://schemas.microsoft.com/office/drawing/2014/main" id="{1D0C14D4-AE96-0709-449B-CAC076CD35F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0141527" y="5876636"/>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02"/>
    </mc:Choice>
    <mc:Fallback>
      <p:transition spd="slow" advTm="2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5952066" y="264840"/>
            <a:ext cx="3920067"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856341" y="1811869"/>
            <a:ext cx="10227733" cy="4660818"/>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1400" dirty="0"/>
              <a:t>Maurer, R. (2015, April 13). </a:t>
            </a:r>
            <a:r>
              <a:rPr lang="en-US" sz="1400" i="1" dirty="0"/>
              <a:t>Human error cited as top cause of data breaches. SHRM</a:t>
            </a:r>
            <a:r>
              <a:rPr lang="en-US" sz="1400" dirty="0"/>
              <a:t>. </a:t>
            </a:r>
            <a:r>
              <a:rPr lang="en-US" sz="1400" dirty="0">
                <a:hlinkClick r:id="rId6"/>
              </a:rPr>
              <a:t>https://www.shrm.org/resourcesandtools/hr-topics/risk-management/pages/human-error-top-cause-data-breaches.aspx</a:t>
            </a:r>
            <a:endParaRPr lang="en-US" sz="1400" dirty="0"/>
          </a:p>
          <a:p>
            <a:pPr marL="228600" indent="-228600">
              <a:spcBef>
                <a:spcPts val="0"/>
              </a:spcBef>
              <a:buSzPts val="2200"/>
            </a:pPr>
            <a:endParaRPr lang="en-US" sz="1400" dirty="0"/>
          </a:p>
          <a:p>
            <a:pPr marL="228600" indent="-228600">
              <a:spcBef>
                <a:spcPts val="0"/>
              </a:spcBef>
              <a:buSzPts val="2200"/>
            </a:pPr>
            <a:r>
              <a:rPr lang="en-US" sz="1400" dirty="0"/>
              <a:t>Offermann, K. (2023, April 6). </a:t>
            </a:r>
            <a:r>
              <a:rPr lang="en-US" sz="1400" i="1" dirty="0"/>
              <a:t>Project one security policy</a:t>
            </a:r>
            <a:r>
              <a:rPr lang="en-US" sz="1400" dirty="0"/>
              <a:t>. SNHU. </a:t>
            </a:r>
            <a:br>
              <a:rPr lang="en-US" sz="1400" dirty="0"/>
            </a:br>
            <a:endParaRPr lang="en-US" sz="1400" dirty="0"/>
          </a:p>
          <a:p>
            <a:pPr marL="228600" indent="-228600">
              <a:spcBef>
                <a:spcPts val="0"/>
              </a:spcBef>
              <a:buSzPts val="2200"/>
            </a:pPr>
            <a:r>
              <a:rPr lang="en-US" sz="1400" dirty="0" err="1"/>
              <a:t>Dhote</a:t>
            </a:r>
            <a:r>
              <a:rPr lang="en-US" sz="1400" dirty="0"/>
              <a:t>, C., </a:t>
            </a:r>
            <a:r>
              <a:rPr lang="en-US" sz="1400" dirty="0" err="1"/>
              <a:t>Vitucci</a:t>
            </a:r>
            <a:r>
              <a:rPr lang="en-US" sz="1400" dirty="0"/>
              <a:t>, C. (2015, April 13). </a:t>
            </a:r>
            <a:r>
              <a:rPr lang="en-US" sz="1400" i="1" dirty="0"/>
              <a:t>Developing a </a:t>
            </a:r>
            <a:r>
              <a:rPr lang="en-US" sz="1400" i="1" dirty="0" err="1"/>
              <a:t>devsecops</a:t>
            </a:r>
            <a:r>
              <a:rPr lang="en-US" sz="1400" i="1" dirty="0"/>
              <a:t> pipeline: 8 factors to consider</a:t>
            </a:r>
            <a:r>
              <a:rPr lang="en-US" sz="1400" dirty="0"/>
              <a:t>. </a:t>
            </a:r>
            <a:r>
              <a:rPr lang="en-US" sz="1400" dirty="0" err="1"/>
              <a:t>Qentelli</a:t>
            </a:r>
            <a:r>
              <a:rPr lang="en-US" sz="1400" dirty="0"/>
              <a:t>. </a:t>
            </a:r>
            <a:r>
              <a:rPr lang="en-US" sz="1400" dirty="0">
                <a:hlinkClick r:id="rId7"/>
              </a:rPr>
              <a:t>https://www.qentelli.com/thought-leadership/insights/devsecops-pipeline-factors</a:t>
            </a:r>
            <a:br>
              <a:rPr lang="en-US" sz="1400" dirty="0"/>
            </a:br>
            <a:endParaRPr lang="en-US" sz="1400" dirty="0"/>
          </a:p>
          <a:p>
            <a:pPr marL="228600" indent="-228600">
              <a:spcBef>
                <a:spcPts val="0"/>
              </a:spcBef>
              <a:buSzPts val="2200"/>
            </a:pPr>
            <a:r>
              <a:rPr lang="en-US" sz="1400" dirty="0"/>
              <a:t>National Institute of Standards and Technology. (n.d.) National vulnerability database. NIST. </a:t>
            </a:r>
            <a:r>
              <a:rPr lang="en-US" sz="1400" dirty="0">
                <a:hlinkClick r:id="rId8"/>
              </a:rPr>
              <a:t>https://nvd.nist.gov/</a:t>
            </a:r>
            <a:br>
              <a:rPr lang="en-US" sz="1400" dirty="0"/>
            </a:br>
            <a:endParaRPr lang="en-US" sz="1400" dirty="0"/>
          </a:p>
          <a:p>
            <a:pPr marL="228600" indent="-228600">
              <a:spcBef>
                <a:spcPts val="0"/>
              </a:spcBef>
              <a:buSzPts val="2200"/>
            </a:pPr>
            <a:r>
              <a:rPr lang="en-US" sz="1400" dirty="0"/>
              <a:t>Open Worldwide Application Security Project. (n.d.) OWASP dependency-track. OWASP. </a:t>
            </a:r>
            <a:r>
              <a:rPr lang="en-US" sz="1400" dirty="0">
                <a:hlinkClick r:id="rId9"/>
              </a:rPr>
              <a:t>https://owasp.org/www-project-dependency-track/</a:t>
            </a:r>
            <a:br>
              <a:rPr lang="en-US" sz="1400" dirty="0"/>
            </a:br>
            <a:endParaRPr lang="en-US" sz="1400" dirty="0"/>
          </a:p>
          <a:p>
            <a:pPr marL="228600" indent="-228600">
              <a:spcBef>
                <a:spcPts val="0"/>
              </a:spcBef>
              <a:buSzPts val="2200"/>
            </a:pPr>
            <a:endParaRPr lang="en-US" sz="1400" dirty="0"/>
          </a:p>
        </p:txBody>
      </p:sp>
      <p:pic>
        <p:nvPicPr>
          <p:cNvPr id="239" name="Google Shape;239;p14"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6C406D7F-83A1-9AA5-D618-3D9B78AFB1C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551541" y="58630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98"/>
    </mc:Choice>
    <mc:Fallback>
      <p:transition spd="slow" advTm="3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160643" y="37787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301658" y="1414057"/>
            <a:ext cx="4772458" cy="5066069"/>
          </a:xfrm>
          <a:prstGeom prst="rect">
            <a:avLst/>
          </a:prstGeom>
          <a:noFill/>
          <a:ln>
            <a:noFill/>
          </a:ln>
        </p:spPr>
        <p:txBody>
          <a:bodyPr spcFirstLastPara="1" wrap="square" lIns="91425" tIns="45700" rIns="91425" bIns="45700" anchor="t" anchorCtr="0">
            <a:normAutofit fontScale="85000" lnSpcReduction="20000"/>
          </a:bodyPr>
          <a:lstStyle/>
          <a:p>
            <a:pPr marL="685800" lvl="0" indent="0" algn="l" rtl="0">
              <a:lnSpc>
                <a:spcPct val="90000"/>
              </a:lnSpc>
              <a:spcBef>
                <a:spcPts val="0"/>
              </a:spcBef>
              <a:spcAft>
                <a:spcPts val="0"/>
              </a:spcAft>
              <a:buSzPts val="1800"/>
              <a:buNone/>
            </a:pPr>
            <a:r>
              <a:rPr lang="en-US" dirty="0"/>
              <a:t>In order to protect Green Pace from threats outside the company and vulnerabilities inside, a security policy was drawn up and used as a guide in this presentation. </a:t>
            </a:r>
          </a:p>
          <a:p>
            <a:pPr marL="685800" lvl="0" indent="0" algn="l" rtl="0">
              <a:lnSpc>
                <a:spcPct val="90000"/>
              </a:lnSpc>
              <a:spcBef>
                <a:spcPts val="0"/>
              </a:spcBef>
              <a:spcAft>
                <a:spcPts val="0"/>
              </a:spcAft>
              <a:buSzPts val="1800"/>
              <a:buNone/>
            </a:pPr>
            <a:endParaRPr lang="en-US" dirty="0"/>
          </a:p>
          <a:p>
            <a:pPr marL="685800" lvl="0" indent="0" algn="l" rtl="0">
              <a:lnSpc>
                <a:spcPct val="90000"/>
              </a:lnSpc>
              <a:spcBef>
                <a:spcPts val="0"/>
              </a:spcBef>
              <a:spcAft>
                <a:spcPts val="0"/>
              </a:spcAft>
              <a:buSzPts val="1800"/>
              <a:buNone/>
            </a:pPr>
            <a:r>
              <a:rPr lang="en-US" dirty="0"/>
              <a:t>A security policy is needed because, according to SHRM (2015), human errors are the top causes of security breaches. Knowing this, having a security policy on hand for the entire company to utilize can serve as a starting point for improved security.</a:t>
            </a:r>
          </a:p>
          <a:p>
            <a:pPr marL="685800" lvl="0" indent="0" algn="l" rtl="0">
              <a:lnSpc>
                <a:spcPct val="90000"/>
              </a:lnSpc>
              <a:spcBef>
                <a:spcPts val="0"/>
              </a:spcBef>
              <a:spcAft>
                <a:spcPts val="0"/>
              </a:spcAft>
              <a:buSzPts val="1800"/>
              <a:buNone/>
            </a:pPr>
            <a:endParaRPr lang="en-US" dirty="0"/>
          </a:p>
          <a:p>
            <a:pPr marL="685800" lvl="0" indent="0" algn="l" rtl="0">
              <a:lnSpc>
                <a:spcPct val="90000"/>
              </a:lnSpc>
              <a:spcBef>
                <a:spcPts val="0"/>
              </a:spcBef>
              <a:spcAft>
                <a:spcPts val="0"/>
              </a:spcAft>
              <a:buSzPts val="1800"/>
              <a:buNone/>
            </a:pPr>
            <a:r>
              <a:rPr lang="en-US" dirty="0"/>
              <a:t> This security policy will be used to create multiple layers of defense by teaching how everyone from IT to HR can help to create a more secure Green Pace.</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317986" y="1582142"/>
            <a:ext cx="6453257" cy="472989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6D3D3606-8654-E8CB-49F3-BDCC471FFA7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21325" y="60151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676"/>
    </mc:Choice>
    <mc:Fallback>
      <p:transition spd="slow" advTm="22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650067" y="11243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87416510"/>
              </p:ext>
            </p:extLst>
          </p:nvPr>
        </p:nvGraphicFramePr>
        <p:xfrm>
          <a:off x="995967" y="1261534"/>
          <a:ext cx="9942966" cy="5281536"/>
        </p:xfrm>
        <a:graphic>
          <a:graphicData uri="http://schemas.openxmlformats.org/drawingml/2006/table">
            <a:tbl>
              <a:tblPr firstRow="1" firstCol="1">
                <a:noFill/>
                <a:tableStyleId>{802198C4-3087-4945-87E3-76CBB3509B7E}</a:tableStyleId>
              </a:tblPr>
              <a:tblGrid>
                <a:gridCol w="5114643">
                  <a:extLst>
                    <a:ext uri="{9D8B030D-6E8A-4147-A177-3AD203B41FA5}">
                      <a16:colId xmlns:a16="http://schemas.microsoft.com/office/drawing/2014/main" val="20000"/>
                    </a:ext>
                  </a:extLst>
                </a:gridCol>
                <a:gridCol w="4828323">
                  <a:extLst>
                    <a:ext uri="{9D8B030D-6E8A-4147-A177-3AD203B41FA5}">
                      <a16:colId xmlns:a16="http://schemas.microsoft.com/office/drawing/2014/main" val="20001"/>
                    </a:ext>
                  </a:extLst>
                </a:gridCol>
              </a:tblGrid>
              <a:tr h="271485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lvl="0" indent="0" algn="ctr" rtl="0">
                        <a:lnSpc>
                          <a:spcPct val="90000"/>
                        </a:lnSpc>
                        <a:spcBef>
                          <a:spcPts val="0"/>
                        </a:spcBef>
                        <a:spcAft>
                          <a:spcPts val="0"/>
                        </a:spcAft>
                        <a:buClr>
                          <a:schemeClr val="lt1"/>
                        </a:buClr>
                        <a:buSzPts val="2000"/>
                        <a:buFont typeface="+mj-lt"/>
                        <a:buNone/>
                      </a:pPr>
                      <a:endParaRPr lang="en-US" sz="1400" dirty="0">
                        <a:solidFill>
                          <a:schemeClr val="tx1"/>
                        </a:solidFill>
                      </a:endParaRPr>
                    </a:p>
                    <a:p>
                      <a:pPr marL="0" lvl="0" indent="0" algn="ctr" rtl="0">
                        <a:lnSpc>
                          <a:spcPct val="90000"/>
                        </a:lnSpc>
                        <a:spcBef>
                          <a:spcPts val="0"/>
                        </a:spcBef>
                        <a:spcAft>
                          <a:spcPts val="0"/>
                        </a:spcAft>
                        <a:buClr>
                          <a:schemeClr val="lt1"/>
                        </a:buClr>
                        <a:buSzPts val="2000"/>
                        <a:buFont typeface="+mj-lt"/>
                        <a:buNone/>
                      </a:pPr>
                      <a:r>
                        <a:rPr lang="en-US" sz="1200" dirty="0">
                          <a:solidFill>
                            <a:schemeClr val="tx1"/>
                          </a:solidFill>
                        </a:rPr>
                        <a:t>STR-050-CPP: : Guarantee That Storage for Strings Has Sufficient Space for Character Data and The Null Terminator</a:t>
                      </a:r>
                    </a:p>
                    <a:p>
                      <a:pPr marL="0" marR="0" lvl="0" indent="0" algn="ctr" defTabSz="914400" rtl="0" eaLnBrk="1" fontAlgn="auto" latinLnBrk="0" hangingPunct="1">
                        <a:lnSpc>
                          <a:spcPct val="90000"/>
                        </a:lnSpc>
                        <a:spcBef>
                          <a:spcPts val="0"/>
                        </a:spcBef>
                        <a:spcAft>
                          <a:spcPts val="0"/>
                        </a:spcAft>
                        <a:buClr>
                          <a:schemeClr val="lt1"/>
                        </a:buClr>
                        <a:buSzPts val="2000"/>
                        <a:buFont typeface="+mj-lt"/>
                        <a:buNone/>
                        <a:tabLst/>
                        <a:defRPr/>
                      </a:pPr>
                      <a:r>
                        <a:rPr lang="en-US" sz="1200" dirty="0">
                          <a:solidFill>
                            <a:schemeClr val="tx1"/>
                          </a:solidFill>
                        </a:rPr>
                        <a:t>FIO-030-CPP: Exclude User Input from Format Strings</a:t>
                      </a:r>
                    </a:p>
                    <a:p>
                      <a:pPr marL="0" lvl="0" indent="0" algn="ctr" rtl="0">
                        <a:lnSpc>
                          <a:spcPct val="90000"/>
                        </a:lnSpc>
                        <a:spcBef>
                          <a:spcPts val="0"/>
                        </a:spcBef>
                        <a:spcAft>
                          <a:spcPts val="0"/>
                        </a:spcAft>
                        <a:buClr>
                          <a:schemeClr val="lt1"/>
                        </a:buClr>
                        <a:buSzPts val="2000"/>
                        <a:buFont typeface="+mj-lt"/>
                        <a:buNone/>
                      </a:pPr>
                      <a:r>
                        <a:rPr lang="en-US" sz="1200" dirty="0">
                          <a:solidFill>
                            <a:schemeClr val="tx1"/>
                          </a:solidFill>
                        </a:rPr>
                        <a:t>MEM-030-CPP: Do Not Access Freed Memory</a:t>
                      </a:r>
                    </a:p>
                    <a:p>
                      <a:pPr marL="0" lvl="0" indent="0" algn="ctr" rtl="0">
                        <a:lnSpc>
                          <a:spcPct val="90000"/>
                        </a:lnSpc>
                        <a:spcBef>
                          <a:spcPts val="0"/>
                        </a:spcBef>
                        <a:spcAft>
                          <a:spcPts val="0"/>
                        </a:spcAft>
                        <a:buClr>
                          <a:schemeClr val="lt1"/>
                        </a:buClr>
                        <a:buSzPts val="2000"/>
                        <a:buFont typeface="+mj-lt"/>
                        <a:buNone/>
                      </a:pPr>
                      <a:endParaRPr lang="en-US" sz="1200" dirty="0">
                        <a:solidFill>
                          <a:schemeClr val="tx1"/>
                        </a:solidFill>
                      </a:endParaRPr>
                    </a:p>
                    <a:p>
                      <a:pPr marL="0" lvl="0" indent="0" algn="ctr" rtl="0">
                        <a:lnSpc>
                          <a:spcPct val="90000"/>
                        </a:lnSpc>
                        <a:spcBef>
                          <a:spcPts val="0"/>
                        </a:spcBef>
                        <a:spcAft>
                          <a:spcPts val="0"/>
                        </a:spcAft>
                        <a:buClr>
                          <a:schemeClr val="lt1"/>
                        </a:buClr>
                        <a:buSzPts val="2000"/>
                        <a:buFont typeface="+mj-lt"/>
                        <a:buNone/>
                      </a:pPr>
                      <a:r>
                        <a:rPr lang="en-US" sz="1200" dirty="0">
                          <a:solidFill>
                            <a:schemeClr val="tx1"/>
                          </a:solidFill>
                        </a:rPr>
                        <a:t>Issues with strings, inputs, and accessible memory are common causes for bugs. Any errors with these issues should be addressed as soon as possible to avoid future problems.</a:t>
                      </a:r>
                    </a:p>
                    <a:p>
                      <a:pPr marL="0" lvl="0" indent="0" algn="ctr" rtl="0">
                        <a:lnSpc>
                          <a:spcPct val="90000"/>
                        </a:lnSpc>
                        <a:spcBef>
                          <a:spcPts val="0"/>
                        </a:spcBef>
                        <a:spcAft>
                          <a:spcPts val="0"/>
                        </a:spcAft>
                        <a:buClr>
                          <a:schemeClr val="lt1"/>
                        </a:buClr>
                        <a:buSzPts val="2000"/>
                        <a:buFont typeface="+mj-lt"/>
                        <a:buNone/>
                      </a:pPr>
                      <a:endParaRPr lang="en-US" sz="1400" dirty="0">
                        <a:solidFill>
                          <a:schemeClr val="accent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lang="en-US" sz="1400"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200" dirty="0">
                          <a:solidFill>
                            <a:schemeClr val="tx1"/>
                          </a:solidFill>
                        </a:rPr>
                        <a:t>MSC-041-C: Exclude User Input from Format Strings</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Any sensitive information hardcoded into the program code needs to be removed as soon as it is found. Any attacker who views the source code will be able to take that information to access the system.</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56668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endParaRPr kumimoji="0" lang="en-US" sz="1400" b="0" i="0" u="none" strike="noStrike" kern="0" cap="none" spc="0" normalizeH="0" baseline="0" noProof="0" dirty="0">
                        <a:ln>
                          <a:noFill/>
                        </a:ln>
                        <a:solidFill>
                          <a:srgbClr val="FE801A"/>
                        </a:solidFill>
                        <a:effectLst/>
                        <a:uLnTx/>
                        <a:uFillTx/>
                        <a:latin typeface="+mn-lt"/>
                        <a:sym typeface="Century Gothic"/>
                      </a:endParaRP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r>
                        <a:rPr kumimoji="0" lang="en-US" sz="1200" b="0" i="0" u="none" strike="noStrike" kern="0" cap="none" spc="0" normalizeH="0" baseline="0" noProof="0" dirty="0">
                          <a:ln>
                            <a:noFill/>
                          </a:ln>
                          <a:solidFill>
                            <a:schemeClr val="tx1"/>
                          </a:solidFill>
                          <a:effectLst/>
                          <a:uLnTx/>
                          <a:uFillTx/>
                          <a:latin typeface="+mn-lt"/>
                          <a:sym typeface="Century Gothic"/>
                        </a:rPr>
                        <a:t>FIO-051-CPP: Close Files When They Are No Longer Needed</a:t>
                      </a: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r>
                        <a:rPr kumimoji="0" lang="en-US" sz="1200" b="0" i="0" u="none" strike="noStrike" kern="0" cap="none" spc="0" normalizeH="0" baseline="0" noProof="0" dirty="0">
                          <a:ln>
                            <a:noFill/>
                          </a:ln>
                          <a:solidFill>
                            <a:schemeClr val="tx1"/>
                          </a:solidFill>
                          <a:effectLst/>
                          <a:uLnTx/>
                          <a:uFillTx/>
                          <a:latin typeface="+mn-lt"/>
                          <a:sym typeface="Century Gothic"/>
                        </a:rPr>
                        <a:t>ERR-062-CPP: Detect Errors When Converting a String to Number</a:t>
                      </a: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r>
                        <a:rPr kumimoji="0" lang="en-US" sz="1200" b="0" i="0" u="none" strike="noStrike" kern="0" cap="none" spc="0" normalizeH="0" baseline="0" noProof="0" dirty="0">
                          <a:ln>
                            <a:noFill/>
                          </a:ln>
                          <a:solidFill>
                            <a:schemeClr val="tx1"/>
                          </a:solidFill>
                          <a:effectLst/>
                          <a:uLnTx/>
                          <a:uFillTx/>
                          <a:latin typeface="+mn-lt"/>
                          <a:sym typeface="Century Gothic"/>
                        </a:rPr>
                        <a:t>MSC-052-CPP: Value-Returning Functions Must Return a Value from All Exit Paths</a:t>
                      </a: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endParaRPr kumimoji="0" lang="en-US" sz="1200" b="0" i="0" u="none" strike="noStrike" kern="0" cap="none" spc="0" normalizeH="0" baseline="0" noProof="0" dirty="0">
                        <a:ln>
                          <a:noFill/>
                        </a:ln>
                        <a:solidFill>
                          <a:schemeClr val="tx1"/>
                        </a:solidFill>
                        <a:effectLst/>
                        <a:uLnTx/>
                        <a:uFillTx/>
                        <a:latin typeface="+mn-lt"/>
                        <a:sym typeface="Century Gothic"/>
                      </a:endParaRP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r>
                        <a:rPr kumimoji="0" lang="en-US" sz="1200" b="0" i="0" u="none" strike="noStrike" kern="0" cap="none" spc="0" normalizeH="0" baseline="0" noProof="0" dirty="0">
                          <a:ln>
                            <a:noFill/>
                          </a:ln>
                          <a:solidFill>
                            <a:schemeClr val="tx1"/>
                          </a:solidFill>
                          <a:effectLst/>
                          <a:uLnTx/>
                          <a:uFillTx/>
                          <a:latin typeface="+mn-lt"/>
                          <a:sym typeface="Century Gothic"/>
                        </a:rPr>
                        <a:t>These threats fall more in line with human errors, and a compiler or error-checking program like </a:t>
                      </a:r>
                      <a:r>
                        <a:rPr kumimoji="0" lang="en-US" sz="1200" b="0" i="0" u="none" strike="noStrike" kern="0" cap="none" spc="0" normalizeH="0" baseline="0" noProof="0" dirty="0" err="1">
                          <a:ln>
                            <a:noFill/>
                          </a:ln>
                          <a:solidFill>
                            <a:schemeClr val="tx1"/>
                          </a:solidFill>
                          <a:effectLst/>
                          <a:uLnTx/>
                          <a:uFillTx/>
                          <a:latin typeface="+mn-lt"/>
                          <a:sym typeface="Century Gothic"/>
                        </a:rPr>
                        <a:t>CPPCheck</a:t>
                      </a:r>
                      <a:r>
                        <a:rPr kumimoji="0" lang="en-US" sz="1200" b="0" i="0" u="none" strike="noStrike" kern="0" cap="none" spc="0" normalizeH="0" baseline="0" noProof="0" dirty="0">
                          <a:ln>
                            <a:noFill/>
                          </a:ln>
                          <a:solidFill>
                            <a:schemeClr val="tx1"/>
                          </a:solidFill>
                          <a:effectLst/>
                          <a:uLnTx/>
                          <a:uFillTx/>
                          <a:latin typeface="+mn-lt"/>
                          <a:sym typeface="Century Gothic"/>
                        </a:rPr>
                        <a:t> will easily point out these issues before deployment.</a:t>
                      </a: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endParaRPr kumimoji="0" lang="en-US" sz="1400" b="0" i="0" u="none" strike="noStrike" kern="0" cap="none" spc="0" normalizeH="0" baseline="0" noProof="0" dirty="0">
                        <a:ln>
                          <a:noFill/>
                        </a:ln>
                        <a:solidFill>
                          <a:srgbClr val="FE801A"/>
                        </a:solidFill>
                        <a:effectLst/>
                        <a:uLnTx/>
                        <a:uFillTx/>
                        <a:latin typeface="Century Gothic"/>
                        <a:sym typeface="Century Gothic"/>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l" defTabSz="914400" rtl="0" eaLnBrk="1" fontAlgn="auto" latinLnBrk="0" hangingPunct="1">
                        <a:lnSpc>
                          <a:spcPct val="90000"/>
                        </a:lnSpc>
                        <a:spcBef>
                          <a:spcPts val="0"/>
                        </a:spcBef>
                        <a:spcAft>
                          <a:spcPts val="0"/>
                        </a:spcAft>
                        <a:buClr>
                          <a:srgbClr val="FFFFFF"/>
                        </a:buClr>
                        <a:buSzPts val="2000"/>
                        <a:buFont typeface="+mj-lt"/>
                        <a:buNone/>
                        <a:tabLst/>
                        <a:defRPr/>
                      </a:pPr>
                      <a:endParaRPr kumimoji="0" lang="en-US" sz="1400" b="0" i="0" u="none" strike="noStrike" kern="0" cap="none" spc="0" normalizeH="0" baseline="0" noProof="0" dirty="0">
                        <a:ln>
                          <a:noFill/>
                        </a:ln>
                        <a:solidFill>
                          <a:srgbClr val="E9BF35"/>
                        </a:solidFill>
                        <a:effectLst/>
                        <a:uLnTx/>
                        <a:uFillTx/>
                        <a:latin typeface="Century Gothic"/>
                        <a:sym typeface="Century Gothic"/>
                      </a:endParaRP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Century Gothic"/>
                        </a:rPr>
                        <a:t>PRE-031-C: Avoid Side Effects in Arguments to Unsafe Macros</a:t>
                      </a: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Century Gothic"/>
                        </a:rPr>
                        <a:t>ERR-051-CPP: Handle All Exceptions</a:t>
                      </a: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Century Gothic"/>
                        </a:rPr>
                        <a:t>ERR-050-CPP: Do Not Abruptly Terminate the Program</a:t>
                      </a: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endParaRPr kumimoji="0" lang="en-US" sz="12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Century Gothic"/>
                      </a:endParaRPr>
                    </a:p>
                    <a:p>
                      <a:pPr marL="0" marR="0" lvl="0" indent="0" algn="ctr" defTabSz="914400" rtl="0" eaLnBrk="1" fontAlgn="auto" latinLnBrk="0" hangingPunct="1">
                        <a:lnSpc>
                          <a:spcPct val="90000"/>
                        </a:lnSpc>
                        <a:spcBef>
                          <a:spcPts val="0"/>
                        </a:spcBef>
                        <a:spcAft>
                          <a:spcPts val="0"/>
                        </a:spcAft>
                        <a:buClr>
                          <a:srgbClr val="FFFFFF"/>
                        </a:buClr>
                        <a:buSzPts val="2000"/>
                        <a:buFont typeface="+mj-lt"/>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Century Gothic"/>
                        </a:rPr>
                        <a:t>These errors are not extremely common, but when they happen they are easy to catch. Most programs will not run unless these are fixed, so it will likely not be an issue post-production.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Recorded Sound">
            <a:hlinkClick r:id="" action="ppaction://media"/>
            <a:extLst>
              <a:ext uri="{FF2B5EF4-FFF2-40B4-BE49-F238E27FC236}">
                <a16:creationId xmlns:a16="http://schemas.microsoft.com/office/drawing/2014/main" id="{B9AD48D7-00A6-2E61-F6BC-2A424264C6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2574" y="462972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632"/>
    </mc:Choice>
    <mc:Fallback>
      <p:transition spd="slow" advTm="20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5796135" y="110067"/>
            <a:ext cx="5580801" cy="80309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5325535" y="812800"/>
            <a:ext cx="7255932" cy="6045200"/>
          </a:xfrm>
          <a:prstGeom prst="rect">
            <a:avLst/>
          </a:prstGeom>
          <a:noFill/>
          <a:ln>
            <a:noFill/>
          </a:ln>
        </p:spPr>
        <p:txBody>
          <a:bodyPr spcFirstLastPara="1" wrap="square" lIns="91425" tIns="45700" rIns="91425" bIns="45700" anchor="t" anchorCtr="0">
            <a:normAutofit fontScale="92500"/>
          </a:bodyPr>
          <a:lstStyle/>
          <a:p>
            <a:pPr lvl="0" indent="-457200" algn="l" rtl="0">
              <a:lnSpc>
                <a:spcPct val="120000"/>
              </a:lnSpc>
              <a:spcBef>
                <a:spcPts val="0"/>
              </a:spcBef>
              <a:spcAft>
                <a:spcPts val="0"/>
              </a:spcAft>
              <a:buClr>
                <a:schemeClr val="lt1"/>
              </a:buClr>
              <a:buSzPts val="2200"/>
              <a:buFont typeface="+mj-lt"/>
              <a:buAutoNum type="arabicPeriod"/>
            </a:pPr>
            <a:r>
              <a:rPr lang="en-US" sz="1000" b="1" dirty="0"/>
              <a:t>Validate Input Data</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ERR-062-CPP: Detect Errors When Converting a String to Number</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STR-050-CPP: Guarantee That Storage for Strings Has Sufficient Space for Character Data and The Null Terminator</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FIO-030-CPP</a:t>
            </a:r>
            <a:r>
              <a:rPr lang="en-US" sz="900" dirty="0">
                <a:latin typeface="Calibri" panose="020F0502020204030204" pitchFamily="34" charset="0"/>
                <a:ea typeface="Calibri" panose="020F0502020204030204" pitchFamily="34" charset="0"/>
              </a:rPr>
              <a:t>: Exclude User Input from Format Strings</a:t>
            </a:r>
            <a:br>
              <a:rPr lang="en-US" sz="900" dirty="0">
                <a:latin typeface="Calibri" panose="020F0502020204030204" pitchFamily="34" charset="0"/>
                <a:ea typeface="Calibri" panose="020F0502020204030204" pitchFamily="34" charset="0"/>
              </a:rPr>
            </a:br>
            <a:endParaRPr lang="en-US" sz="900" b="1" dirty="0"/>
          </a:p>
          <a:p>
            <a:pPr lvl="0" indent="-457200" algn="l" rtl="0">
              <a:lnSpc>
                <a:spcPct val="120000"/>
              </a:lnSpc>
              <a:spcBef>
                <a:spcPts val="0"/>
              </a:spcBef>
              <a:spcAft>
                <a:spcPts val="0"/>
              </a:spcAft>
              <a:buClr>
                <a:schemeClr val="lt1"/>
              </a:buClr>
              <a:buSzPts val="2200"/>
              <a:buFont typeface="+mj-lt"/>
              <a:buAutoNum type="arabicPeriod"/>
            </a:pPr>
            <a:r>
              <a:rPr lang="en-US" sz="1000" b="1" dirty="0"/>
              <a:t>Heed Compiler Warnings</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MSC-052-CPP: Value-Returning Functions Must Return a Value from All Exit Paths</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STR-050-CPP: Guarantee That Storage for Strings Has Sufficient Space for Character Data and The Null Terminator</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MEM-030-CPP</a:t>
            </a:r>
            <a:r>
              <a:rPr lang="en-US" sz="900" dirty="0">
                <a:latin typeface="Calibri" panose="020F0502020204030204" pitchFamily="34" charset="0"/>
                <a:ea typeface="Calibri" panose="020F0502020204030204" pitchFamily="34" charset="0"/>
              </a:rPr>
              <a:t>: Do Not Access Freed Memory</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PRE-031-C:  Avoid Side Effects in Arguments to Unsafe Macros</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ERR-050-CPP: Do Not Abruptly Terminate the Program</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FIO-051-CPP: Close Files When They Are No Longer Needed</a:t>
            </a:r>
            <a:endParaRPr lang="en-US" sz="900" dirty="0"/>
          </a:p>
          <a:p>
            <a:pPr marL="457200" lvl="1" indent="0">
              <a:lnSpc>
                <a:spcPct val="120000"/>
              </a:lnSpc>
              <a:spcBef>
                <a:spcPts val="0"/>
              </a:spcBef>
              <a:buSzPts val="2200"/>
              <a:buNone/>
            </a:pPr>
            <a:endParaRPr lang="en-US" sz="800" dirty="0"/>
          </a:p>
          <a:p>
            <a:pPr lvl="0" indent="-457200" algn="l" rtl="0">
              <a:lnSpc>
                <a:spcPct val="120000"/>
              </a:lnSpc>
              <a:spcBef>
                <a:spcPts val="0"/>
              </a:spcBef>
              <a:spcAft>
                <a:spcPts val="0"/>
              </a:spcAft>
              <a:buClr>
                <a:schemeClr val="lt1"/>
              </a:buClr>
              <a:buSzPts val="2200"/>
              <a:buFont typeface="+mj-lt"/>
              <a:buAutoNum type="arabicPeriod"/>
            </a:pPr>
            <a:r>
              <a:rPr lang="en-US" sz="1000" b="1" dirty="0"/>
              <a:t>Architect and Design for Security Purposes</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ERR-050-CPP: Do Not Abruptly Terminate the Program</a:t>
            </a:r>
            <a:br>
              <a:rPr lang="en-US" sz="900" dirty="0"/>
            </a:br>
            <a:endParaRPr lang="en-US" sz="900" dirty="0"/>
          </a:p>
          <a:p>
            <a:pPr lvl="0" indent="-457200" algn="l" rtl="0">
              <a:lnSpc>
                <a:spcPct val="120000"/>
              </a:lnSpc>
              <a:spcBef>
                <a:spcPts val="0"/>
              </a:spcBef>
              <a:spcAft>
                <a:spcPts val="0"/>
              </a:spcAft>
              <a:buClr>
                <a:schemeClr val="lt1"/>
              </a:buClr>
              <a:buSzPts val="2200"/>
              <a:buFont typeface="+mj-lt"/>
              <a:buAutoNum type="arabicPeriod"/>
            </a:pPr>
            <a:r>
              <a:rPr lang="en-US" sz="1000" b="1" dirty="0"/>
              <a:t>Keep It Simple</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PRE-031-C:  Avoid Side Effects in Arguments to Unsafe Macros</a:t>
            </a:r>
            <a:br>
              <a:rPr lang="en-US" sz="800" dirty="0">
                <a:effectLst/>
                <a:latin typeface="Calibri" panose="020F0502020204030204" pitchFamily="34" charset="0"/>
                <a:ea typeface="Calibri" panose="020F0502020204030204" pitchFamily="34" charset="0"/>
              </a:rPr>
            </a:br>
            <a:endParaRPr lang="en-US" sz="900" dirty="0"/>
          </a:p>
          <a:p>
            <a:pPr lvl="0" indent="-457200" algn="l" rtl="0">
              <a:lnSpc>
                <a:spcPct val="120000"/>
              </a:lnSpc>
              <a:spcBef>
                <a:spcPts val="0"/>
              </a:spcBef>
              <a:spcAft>
                <a:spcPts val="0"/>
              </a:spcAft>
              <a:buClr>
                <a:schemeClr val="lt1"/>
              </a:buClr>
              <a:buSzPts val="2200"/>
              <a:buFont typeface="+mj-lt"/>
              <a:buAutoNum type="arabicPeriod"/>
            </a:pPr>
            <a:r>
              <a:rPr lang="en-US" sz="1000" b="1" dirty="0"/>
              <a:t>Default Deny</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cs typeface="Calibri" panose="020F0502020204030204" pitchFamily="34" charset="0"/>
              </a:rPr>
              <a:t>MSC-041-C:  Never Hard Code Sensitive Information</a:t>
            </a:r>
            <a:br>
              <a:rPr lang="en-US" sz="900" dirty="0"/>
            </a:br>
            <a:endParaRPr lang="en-US" sz="900" dirty="0"/>
          </a:p>
          <a:p>
            <a:pPr lvl="0" indent="-457200" algn="l" rtl="0">
              <a:lnSpc>
                <a:spcPct val="120000"/>
              </a:lnSpc>
              <a:spcBef>
                <a:spcPts val="0"/>
              </a:spcBef>
              <a:spcAft>
                <a:spcPts val="0"/>
              </a:spcAft>
              <a:buClr>
                <a:schemeClr val="lt1"/>
              </a:buClr>
              <a:buSzPts val="2200"/>
              <a:buFont typeface="+mj-lt"/>
              <a:buAutoNum type="arabicPeriod"/>
            </a:pPr>
            <a:r>
              <a:rPr lang="en-US" sz="1000" b="1" dirty="0"/>
              <a:t>Adhere to the Principle of Least Privilege</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MSC-041-C:  Never Hard Code Sensitive Information</a:t>
            </a:r>
            <a:br>
              <a:rPr lang="en-US" sz="900" dirty="0"/>
            </a:br>
            <a:endParaRPr lang="en-US" sz="900" dirty="0"/>
          </a:p>
          <a:p>
            <a:pPr lvl="0" indent="-457200" algn="l" rtl="0">
              <a:lnSpc>
                <a:spcPct val="120000"/>
              </a:lnSpc>
              <a:spcBef>
                <a:spcPts val="0"/>
              </a:spcBef>
              <a:spcAft>
                <a:spcPts val="0"/>
              </a:spcAft>
              <a:buClr>
                <a:schemeClr val="lt1"/>
              </a:buClr>
              <a:buSzPts val="2200"/>
              <a:buFont typeface="+mj-lt"/>
              <a:buAutoNum type="arabicPeriod"/>
            </a:pPr>
            <a:r>
              <a:rPr lang="en-US" sz="1000" b="1" dirty="0"/>
              <a:t>Sanitize Data Sent to Other Systems</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FIO-030-CPP</a:t>
            </a:r>
            <a:r>
              <a:rPr lang="en-US" sz="900" dirty="0">
                <a:latin typeface="Calibri" panose="020F0502020204030204" pitchFamily="34" charset="0"/>
                <a:ea typeface="Calibri" panose="020F0502020204030204" pitchFamily="34" charset="0"/>
              </a:rPr>
              <a:t>: Exclude User Input from Format Strings</a:t>
            </a:r>
            <a:br>
              <a:rPr lang="en-US" sz="800" dirty="0">
                <a:latin typeface="Calibri" panose="020F0502020204030204" pitchFamily="34" charset="0"/>
                <a:ea typeface="Calibri" panose="020F0502020204030204" pitchFamily="34" charset="0"/>
              </a:rPr>
            </a:br>
            <a:endParaRPr lang="en-US" sz="800" dirty="0"/>
          </a:p>
          <a:p>
            <a:pPr lvl="0" indent="-457200" algn="l" rtl="0">
              <a:lnSpc>
                <a:spcPct val="120000"/>
              </a:lnSpc>
              <a:spcBef>
                <a:spcPts val="0"/>
              </a:spcBef>
              <a:spcAft>
                <a:spcPts val="0"/>
              </a:spcAft>
              <a:buClr>
                <a:schemeClr val="lt1"/>
              </a:buClr>
              <a:buSzPts val="2200"/>
              <a:buFont typeface="+mj-lt"/>
              <a:buAutoNum type="arabicPeriod"/>
            </a:pPr>
            <a:r>
              <a:rPr lang="en-US" sz="1000" b="1" dirty="0"/>
              <a:t>Practice Defense in Depths</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FIO-030-CPP</a:t>
            </a:r>
            <a:r>
              <a:rPr lang="en-US" sz="900" dirty="0">
                <a:latin typeface="Calibri" panose="020F0502020204030204" pitchFamily="34" charset="0"/>
                <a:ea typeface="Calibri" panose="020F0502020204030204" pitchFamily="34" charset="0"/>
              </a:rPr>
              <a:t>: Exclude User Input from Format Strings</a:t>
            </a:r>
            <a:br>
              <a:rPr lang="en-US" sz="800" dirty="0">
                <a:latin typeface="Calibri" panose="020F0502020204030204" pitchFamily="34" charset="0"/>
                <a:ea typeface="Calibri" panose="020F0502020204030204" pitchFamily="34" charset="0"/>
              </a:rPr>
            </a:br>
            <a:endParaRPr lang="en-US" sz="800" dirty="0"/>
          </a:p>
          <a:p>
            <a:pPr lvl="0" indent="-457200" algn="l" rtl="0">
              <a:lnSpc>
                <a:spcPct val="120000"/>
              </a:lnSpc>
              <a:spcBef>
                <a:spcPts val="0"/>
              </a:spcBef>
              <a:spcAft>
                <a:spcPts val="0"/>
              </a:spcAft>
              <a:buClr>
                <a:schemeClr val="lt1"/>
              </a:buClr>
              <a:buSzPts val="2200"/>
              <a:buFont typeface="+mj-lt"/>
              <a:buAutoNum type="arabicPeriod"/>
            </a:pPr>
            <a:r>
              <a:rPr lang="en-US" sz="1000" b="1" dirty="0"/>
              <a:t>Use Effective Quality Assurance Techniques</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cs typeface="Calibri" panose="020F0502020204030204" pitchFamily="34" charset="0"/>
              </a:rPr>
              <a:t>MEM-030-CPP</a:t>
            </a:r>
            <a:r>
              <a:rPr lang="en-US" sz="900" dirty="0">
                <a:latin typeface="Calibri" panose="020F0502020204030204" pitchFamily="34" charset="0"/>
                <a:ea typeface="Calibri" panose="020F0502020204030204" pitchFamily="34" charset="0"/>
                <a:cs typeface="Calibri" panose="020F0502020204030204" pitchFamily="34" charset="0"/>
              </a:rPr>
              <a:t>: Do Not Access Freed Memory</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cs typeface="Calibri" panose="020F0502020204030204" pitchFamily="34" charset="0"/>
              </a:rPr>
              <a:t>ERR-051-CPP: Handle All Exceptions</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cs typeface="Calibri" panose="020F0502020204030204" pitchFamily="34" charset="0"/>
              </a:rPr>
              <a:t>MSC-041-C:  Never Hard Code Sensitive Information</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cs typeface="Calibri" panose="020F0502020204030204" pitchFamily="34" charset="0"/>
              </a:rPr>
              <a:t>FIO-051-CPP: Close Files When They Are No Longer Needed</a:t>
            </a:r>
            <a:endParaRPr lang="en-US" sz="900" dirty="0">
              <a:latin typeface="Calibri" panose="020F0502020204030204" pitchFamily="34" charset="0"/>
              <a:ea typeface="Calibri" panose="020F0502020204030204" pitchFamily="34" charset="0"/>
              <a:cs typeface="Calibri" panose="020F0502020204030204" pitchFamily="34" charset="0"/>
            </a:endParaRPr>
          </a:p>
          <a:p>
            <a:pPr lvl="1" indent="-457200">
              <a:lnSpc>
                <a:spcPct val="120000"/>
              </a:lnSpc>
              <a:spcBef>
                <a:spcPts val="0"/>
              </a:spcBef>
              <a:buSzPts val="2200"/>
            </a:pPr>
            <a:endParaRPr lang="en-US" sz="700" dirty="0"/>
          </a:p>
          <a:p>
            <a:pPr lvl="1" indent="-457200">
              <a:lnSpc>
                <a:spcPct val="120000"/>
              </a:lnSpc>
              <a:spcBef>
                <a:spcPts val="0"/>
              </a:spcBef>
              <a:buSzPts val="2200"/>
            </a:pPr>
            <a:endParaRPr lang="en-US" sz="900" dirty="0"/>
          </a:p>
          <a:p>
            <a:pPr lvl="0" indent="-457200" algn="l" rtl="0">
              <a:lnSpc>
                <a:spcPct val="120000"/>
              </a:lnSpc>
              <a:spcBef>
                <a:spcPts val="0"/>
              </a:spcBef>
              <a:spcAft>
                <a:spcPts val="0"/>
              </a:spcAft>
              <a:buClr>
                <a:schemeClr val="lt1"/>
              </a:buClr>
              <a:buSzPts val="2200"/>
              <a:buFont typeface="+mj-lt"/>
              <a:buAutoNum type="arabicPeriod"/>
            </a:pPr>
            <a:r>
              <a:rPr lang="en-US" sz="1000" b="1" dirty="0"/>
              <a:t>Adopt a Secure Coding Standard</a:t>
            </a:r>
          </a:p>
          <a:p>
            <a:pPr marL="457200" lvl="1" indent="0">
              <a:lnSpc>
                <a:spcPct val="120000"/>
              </a:lnSpc>
              <a:spcBef>
                <a:spcPts val="0"/>
              </a:spcBef>
              <a:buSzPts val="2200"/>
              <a:buNone/>
            </a:pPr>
            <a:r>
              <a:rPr lang="en-US" sz="900" dirty="0">
                <a:effectLst/>
                <a:latin typeface="Calibri" panose="020F0502020204030204" pitchFamily="34" charset="0"/>
                <a:ea typeface="Calibri" panose="020F0502020204030204" pitchFamily="34" charset="0"/>
              </a:rPr>
              <a:t>MSC-041-C:  Never Hard Code Sensitive Information</a:t>
            </a:r>
            <a:endParaRPr sz="9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16AA6A96-019D-F177-0DB6-B5729F77C7E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rot="5400000">
            <a:off x="619257" y="2542380"/>
            <a:ext cx="5003800" cy="2814638"/>
          </a:xfrm>
          <a:prstGeom prst="rect">
            <a:avLst/>
          </a:prstGeom>
        </p:spPr>
      </p:pic>
      <p:pic>
        <p:nvPicPr>
          <p:cNvPr id="6" name="Recorded Sound">
            <a:hlinkClick r:id="" action="ppaction://media"/>
            <a:extLst>
              <a:ext uri="{FF2B5EF4-FFF2-40B4-BE49-F238E27FC236}">
                <a16:creationId xmlns:a16="http://schemas.microsoft.com/office/drawing/2014/main" id="{29E8378A-57FF-AFB0-3789-221F156094E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2574" y="430645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11"/>
    </mc:Choice>
    <mc:Fallback>
      <p:transition spd="slow" advTm="14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4724400" y="320905"/>
            <a:ext cx="5812374"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381000" y="2190976"/>
            <a:ext cx="4033982" cy="382416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lang="en-US" sz="2000" dirty="0"/>
          </a:p>
          <a:p>
            <a:pPr lvl="0" indent="-457200" algn="l" rtl="0">
              <a:lnSpc>
                <a:spcPct val="90000"/>
              </a:lnSpc>
              <a:spcBef>
                <a:spcPts val="0"/>
              </a:spcBef>
              <a:spcAft>
                <a:spcPts val="0"/>
              </a:spcAft>
              <a:buClr>
                <a:schemeClr val="lt1"/>
              </a:buClr>
              <a:buSzPts val="2000"/>
              <a:buFont typeface="+mj-lt"/>
              <a:buAutoNum type="arabicPeriod"/>
            </a:pPr>
            <a:r>
              <a:rPr lang="en-US" sz="2000" dirty="0">
                <a:solidFill>
                  <a:schemeClr val="accent1"/>
                </a:solidFill>
              </a:rPr>
              <a:t>MSC-041-C: High </a:t>
            </a:r>
          </a:p>
          <a:p>
            <a:pPr lvl="0" indent="-457200" algn="l" rtl="0">
              <a:lnSpc>
                <a:spcPct val="90000"/>
              </a:lnSpc>
              <a:spcBef>
                <a:spcPts val="0"/>
              </a:spcBef>
              <a:spcAft>
                <a:spcPts val="0"/>
              </a:spcAft>
              <a:buClr>
                <a:schemeClr val="lt1"/>
              </a:buClr>
              <a:buSzPts val="2000"/>
              <a:buFont typeface="+mj-lt"/>
              <a:buAutoNum type="arabicPeriod"/>
            </a:pPr>
            <a:r>
              <a:rPr lang="en-US" sz="2000" dirty="0">
                <a:solidFill>
                  <a:schemeClr val="accent1"/>
                </a:solidFill>
              </a:rPr>
              <a:t>STR-050-CPP: High</a:t>
            </a:r>
          </a:p>
          <a:p>
            <a:pPr lvl="0" indent="-457200" algn="l" rtl="0">
              <a:lnSpc>
                <a:spcPct val="90000"/>
              </a:lnSpc>
              <a:spcBef>
                <a:spcPts val="0"/>
              </a:spcBef>
              <a:spcAft>
                <a:spcPts val="0"/>
              </a:spcAft>
              <a:buClr>
                <a:schemeClr val="lt1"/>
              </a:buClr>
              <a:buSzPts val="2000"/>
              <a:buFont typeface="+mj-lt"/>
              <a:buAutoNum type="arabicPeriod"/>
            </a:pPr>
            <a:r>
              <a:rPr lang="en-US" sz="2000" dirty="0">
                <a:solidFill>
                  <a:schemeClr val="accent1"/>
                </a:solidFill>
              </a:rPr>
              <a:t>FIO-030-CPP: High</a:t>
            </a:r>
          </a:p>
          <a:p>
            <a:pPr lvl="0" indent="-457200" algn="l" rtl="0">
              <a:lnSpc>
                <a:spcPct val="90000"/>
              </a:lnSpc>
              <a:spcBef>
                <a:spcPts val="0"/>
              </a:spcBef>
              <a:spcAft>
                <a:spcPts val="0"/>
              </a:spcAft>
              <a:buClr>
                <a:schemeClr val="lt1"/>
              </a:buClr>
              <a:buSzPts val="2000"/>
              <a:buFont typeface="+mj-lt"/>
              <a:buAutoNum type="arabicPeriod"/>
            </a:pPr>
            <a:r>
              <a:rPr lang="en-US" sz="2000" dirty="0">
                <a:solidFill>
                  <a:schemeClr val="accent1"/>
                </a:solidFill>
              </a:rPr>
              <a:t>MEM-030-CPP: High</a:t>
            </a:r>
          </a:p>
          <a:p>
            <a:pPr indent="-457200">
              <a:spcBef>
                <a:spcPts val="0"/>
              </a:spcBef>
              <a:buSzPts val="2000"/>
              <a:buFont typeface="+mj-lt"/>
              <a:buAutoNum type="arabicPeriod"/>
            </a:pPr>
            <a:r>
              <a:rPr lang="en-US" sz="2000" dirty="0">
                <a:solidFill>
                  <a:schemeClr val="accent2"/>
                </a:solidFill>
              </a:rPr>
              <a:t>FIO-051-CPP: Medium</a:t>
            </a:r>
          </a:p>
          <a:p>
            <a:pPr lvl="0" indent="-457200" algn="l" rtl="0">
              <a:lnSpc>
                <a:spcPct val="90000"/>
              </a:lnSpc>
              <a:spcBef>
                <a:spcPts val="0"/>
              </a:spcBef>
              <a:spcAft>
                <a:spcPts val="0"/>
              </a:spcAft>
              <a:buClr>
                <a:schemeClr val="lt1"/>
              </a:buClr>
              <a:buSzPts val="2000"/>
              <a:buFont typeface="+mj-lt"/>
              <a:buAutoNum type="arabicPeriod"/>
            </a:pPr>
            <a:r>
              <a:rPr lang="en-US" sz="2000" dirty="0">
                <a:solidFill>
                  <a:schemeClr val="accent2"/>
                </a:solidFill>
              </a:rPr>
              <a:t>ERR-062-CPP: Medium</a:t>
            </a:r>
          </a:p>
          <a:p>
            <a:pPr lvl="0" indent="-457200" algn="l" rtl="0">
              <a:lnSpc>
                <a:spcPct val="90000"/>
              </a:lnSpc>
              <a:spcBef>
                <a:spcPts val="0"/>
              </a:spcBef>
              <a:spcAft>
                <a:spcPts val="0"/>
              </a:spcAft>
              <a:buClr>
                <a:schemeClr val="lt1"/>
              </a:buClr>
              <a:buSzPts val="2000"/>
              <a:buFont typeface="+mj-lt"/>
              <a:buAutoNum type="arabicPeriod"/>
            </a:pPr>
            <a:r>
              <a:rPr lang="en-US" sz="2000" dirty="0">
                <a:solidFill>
                  <a:schemeClr val="accent2"/>
                </a:solidFill>
              </a:rPr>
              <a:t>MSC-052-CPP: Medium</a:t>
            </a:r>
          </a:p>
          <a:p>
            <a:pPr lvl="0" indent="-457200" algn="l" rtl="0">
              <a:lnSpc>
                <a:spcPct val="90000"/>
              </a:lnSpc>
              <a:spcBef>
                <a:spcPts val="0"/>
              </a:spcBef>
              <a:spcAft>
                <a:spcPts val="0"/>
              </a:spcAft>
              <a:buClr>
                <a:schemeClr val="lt1"/>
              </a:buClr>
              <a:buSzPts val="2000"/>
              <a:buFont typeface="+mj-lt"/>
              <a:buAutoNum type="arabicPeriod"/>
            </a:pPr>
            <a:r>
              <a:rPr lang="en-US" sz="2000" dirty="0">
                <a:solidFill>
                  <a:schemeClr val="accent3"/>
                </a:solidFill>
              </a:rPr>
              <a:t>PRE-031-C: Low</a:t>
            </a:r>
          </a:p>
          <a:p>
            <a:pPr lvl="0" indent="-457200" algn="l" rtl="0">
              <a:lnSpc>
                <a:spcPct val="90000"/>
              </a:lnSpc>
              <a:spcBef>
                <a:spcPts val="0"/>
              </a:spcBef>
              <a:spcAft>
                <a:spcPts val="0"/>
              </a:spcAft>
              <a:buClr>
                <a:schemeClr val="lt1"/>
              </a:buClr>
              <a:buSzPts val="2000"/>
              <a:buFont typeface="+mj-lt"/>
              <a:buAutoNum type="arabicPeriod"/>
            </a:pPr>
            <a:r>
              <a:rPr lang="en-US" sz="2000" dirty="0">
                <a:solidFill>
                  <a:schemeClr val="accent3"/>
                </a:solidFill>
              </a:rPr>
              <a:t>ERR-051-CPP: Low</a:t>
            </a:r>
          </a:p>
          <a:p>
            <a:pPr lvl="0" indent="-457200" algn="l" rtl="0">
              <a:lnSpc>
                <a:spcPct val="90000"/>
              </a:lnSpc>
              <a:spcBef>
                <a:spcPts val="0"/>
              </a:spcBef>
              <a:spcAft>
                <a:spcPts val="0"/>
              </a:spcAft>
              <a:buClr>
                <a:schemeClr val="lt1"/>
              </a:buClr>
              <a:buSzPts val="2000"/>
              <a:buFont typeface="+mj-lt"/>
              <a:buAutoNum type="arabicPeriod"/>
            </a:pPr>
            <a:r>
              <a:rPr lang="en-US" sz="2000" dirty="0">
                <a:solidFill>
                  <a:schemeClr val="accent3"/>
                </a:solidFill>
              </a:rPr>
              <a:t>ERR-050-CPP: Low</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F65801F0-F8FE-FF1D-950E-E393DC364639}"/>
              </a:ext>
            </a:extLst>
          </p:cNvPr>
          <p:cNvSpPr txBox="1"/>
          <p:nvPr/>
        </p:nvSpPr>
        <p:spPr>
          <a:xfrm>
            <a:off x="4631659" y="1613933"/>
            <a:ext cx="6452415" cy="4401205"/>
          </a:xfrm>
          <a:prstGeom prst="rect">
            <a:avLst/>
          </a:prstGeom>
          <a:noFill/>
        </p:spPr>
        <p:txBody>
          <a:bodyPr wrap="square" rtlCol="0">
            <a:spAutoFit/>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When selecting a priority order for these coding standards, I kept in mind not only what coding errors could lead to security threats but also the severity levels of each code. </a:t>
            </a:r>
          </a:p>
          <a:p>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For </a:t>
            </a:r>
            <a:r>
              <a:rPr lang="en-US" dirty="0">
                <a:solidFill>
                  <a:schemeClr val="accent1"/>
                </a:solidFill>
                <a:latin typeface="Calibri" panose="020F0502020204030204" pitchFamily="34" charset="0"/>
                <a:ea typeface="Calibri" panose="020F0502020204030204" pitchFamily="34" charset="0"/>
                <a:cs typeface="Calibri" panose="020F0502020204030204" pitchFamily="34" charset="0"/>
              </a:rPr>
              <a:t>high</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 I prioritized never hard coding sensitive information, guaranteeing storage for strings, excluding user input from format strings, and stopping access to freed memory since these are issues that could either make breaking into a system easier for an attacker or cause a big enough error to bring the system down.</a:t>
            </a:r>
          </a:p>
          <a:p>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For </a:t>
            </a:r>
            <a:r>
              <a:rPr lang="en-US" dirty="0">
                <a:solidFill>
                  <a:schemeClr val="accent2"/>
                </a:solidFill>
                <a:latin typeface="Calibri" panose="020F0502020204030204" pitchFamily="34" charset="0"/>
                <a:ea typeface="Calibri" panose="020F0502020204030204" pitchFamily="34" charset="0"/>
                <a:cs typeface="Calibri" panose="020F0502020204030204" pitchFamily="34" charset="0"/>
              </a:rPr>
              <a:t>medium</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 priorities, I chose closing files that are no longer needed, detecting errors when converting strings to numbers, and ensuring that value-returning functions must return a value. These are parts of the program that rely on producing information based on an input or command; therefore, it is important that they work correctly to avoid bugs in the system that could hinder security. </a:t>
            </a:r>
          </a:p>
          <a:p>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Finally, for </a:t>
            </a:r>
            <a:r>
              <a:rPr lang="en-US" dirty="0">
                <a:solidFill>
                  <a:schemeClr val="accent3"/>
                </a:solidFill>
                <a:latin typeface="Calibri" panose="020F0502020204030204" pitchFamily="34" charset="0"/>
                <a:ea typeface="Calibri" panose="020F0502020204030204" pitchFamily="34" charset="0"/>
                <a:cs typeface="Calibri" panose="020F0502020204030204" pitchFamily="34" charset="0"/>
              </a:rPr>
              <a:t>low</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 priority coding standards, I selected avoiding side effects in macros, handling all exceptions, and not abruptly terminating a program. While these coding standards may be lower than the others, it is still imperative to the system that they work correctly. Macros, exceptions, and the proper closing of programs assist in helping the system run smoothly. Overlooking these can also lead to bugs later on.</a:t>
            </a:r>
          </a:p>
        </p:txBody>
      </p:sp>
      <p:pic>
        <p:nvPicPr>
          <p:cNvPr id="4" name="Recorded Sound">
            <a:hlinkClick r:id="" action="ppaction://media"/>
            <a:extLst>
              <a:ext uri="{FF2B5EF4-FFF2-40B4-BE49-F238E27FC236}">
                <a16:creationId xmlns:a16="http://schemas.microsoft.com/office/drawing/2014/main" id="{CB8C807E-2731-B4BE-BB11-231ED737F4D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87513" y="562725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132"/>
    </mc:Choice>
    <mc:Fallback>
      <p:transition spd="slow" advTm="22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20000"/>
              </a:lnSpc>
              <a:spcBef>
                <a:spcPts val="0"/>
              </a:spcBef>
              <a:spcAft>
                <a:spcPts val="0"/>
              </a:spcAft>
              <a:buClr>
                <a:schemeClr val="lt1"/>
              </a:buClr>
              <a:buSzPts val="2000"/>
              <a:buChar char="•"/>
            </a:pPr>
            <a:r>
              <a:rPr lang="en-US" sz="2000" b="1" dirty="0">
                <a:solidFill>
                  <a:schemeClr val="accent4"/>
                </a:solidFill>
              </a:rPr>
              <a:t>Encryption At Rest: </a:t>
            </a:r>
            <a:r>
              <a:rPr lang="en-US" sz="2000" dirty="0"/>
              <a:t>All data that lies in storage, hard drive, a disc, etc. must have restrictions in place that limit access. Those with the required privilege will have the necessary keys to bypass the encryption while those who do not will be denied access. It is recommended that a log be created of everyone who attempts to access encrypted files that is not a requirement of their position, such as someone who is not in IT attempting to access an encrypted IT files with private information.</a:t>
            </a:r>
            <a:br>
              <a:rPr lang="en-US" sz="2000" dirty="0"/>
            </a:br>
            <a:endParaRPr lang="en-US" sz="2000" dirty="0"/>
          </a:p>
          <a:p>
            <a:pPr marL="228600" lvl="0" indent="-228600" algn="l" rtl="0">
              <a:lnSpc>
                <a:spcPct val="120000"/>
              </a:lnSpc>
              <a:spcBef>
                <a:spcPts val="0"/>
              </a:spcBef>
              <a:spcAft>
                <a:spcPts val="0"/>
              </a:spcAft>
              <a:buClr>
                <a:schemeClr val="lt1"/>
              </a:buClr>
              <a:buSzPts val="2000"/>
              <a:buChar char="•"/>
            </a:pPr>
            <a:r>
              <a:rPr lang="en-US" sz="2000" b="1" dirty="0">
                <a:solidFill>
                  <a:schemeClr val="accent5"/>
                </a:solidFill>
              </a:rPr>
              <a:t>Encryption In Flight: </a:t>
            </a:r>
            <a:r>
              <a:rPr lang="en-US" sz="2000" dirty="0"/>
              <a:t>Any data sent from one network to another should be encrypted on both ends. Methods such as creating certificates can be used to ensure that the person receiving an encrypted file has the right verification in place to accept it. Received data should also be “scrubbed” with virus and malware programs to ensure no malicious programs were sent with the requested files. As for files being sent, they should be encrypted so the person on the other end must have the required key in order to access it. If a file is somehow taken mid-flight between networks, the data should be scrambled so those responsible for stealing the file cannot make sense of the data inside.</a:t>
            </a:r>
            <a:br>
              <a:rPr lang="en-US" sz="2000" dirty="0"/>
            </a:br>
            <a:endParaRPr lang="en-US" sz="2000" dirty="0"/>
          </a:p>
          <a:p>
            <a:pPr marL="228600" lvl="0" indent="-228600" algn="l" rtl="0">
              <a:lnSpc>
                <a:spcPct val="120000"/>
              </a:lnSpc>
              <a:spcBef>
                <a:spcPts val="0"/>
              </a:spcBef>
              <a:spcAft>
                <a:spcPts val="0"/>
              </a:spcAft>
              <a:buClr>
                <a:schemeClr val="lt1"/>
              </a:buClr>
              <a:buSzPts val="2000"/>
              <a:buChar char="•"/>
            </a:pPr>
            <a:r>
              <a:rPr lang="en-US" sz="2000" b="1" dirty="0">
                <a:solidFill>
                  <a:schemeClr val="accent6"/>
                </a:solidFill>
              </a:rPr>
              <a:t>Encryption In Use: </a:t>
            </a:r>
            <a:r>
              <a:rPr lang="en-US" sz="2000" dirty="0"/>
              <a:t>When a file is being accessed/read, there should first and foremost be a log in place to record who opened the file and what was done to the file while it was in their care. Beyond logging activity, verification should be put in place to ensure that the person reading the file is someone who is authorized to do so. Any temporary files created from an opened file should be scrambled and require an encryption key in the same fashion that the file itself does so no one can read the contents of the file while it is being opened. It is recommended that highly sensitive files or programs with access to highly sensitive information be closed after a period of inactivity. </a:t>
            </a:r>
          </a:p>
          <a:p>
            <a:pPr marL="228600" lvl="0" indent="-228600" algn="l" rtl="0">
              <a:lnSpc>
                <a:spcPct val="90000"/>
              </a:lnSpc>
              <a:spcBef>
                <a:spcPts val="0"/>
              </a:spcBef>
              <a:spcAft>
                <a:spcPts val="0"/>
              </a:spcAft>
              <a:buClr>
                <a:schemeClr val="lt1"/>
              </a:buClr>
              <a:buSzPts val="2000"/>
              <a:buChar char="•"/>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27BDC502-C2AD-56F2-3827-69F350F7C51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892145" y="591388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026"/>
    </mc:Choice>
    <mc:Fallback>
      <p:transition spd="slow" advTm="22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44264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1735668"/>
            <a:ext cx="10820400" cy="4483018"/>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20000"/>
              </a:lnSpc>
              <a:spcBef>
                <a:spcPts val="0"/>
              </a:spcBef>
              <a:spcAft>
                <a:spcPts val="0"/>
              </a:spcAft>
              <a:buClr>
                <a:schemeClr val="lt1"/>
              </a:buClr>
              <a:buSzPts val="2400"/>
              <a:buChar char="•"/>
            </a:pPr>
            <a:r>
              <a:rPr lang="en-US" sz="2400" b="1" dirty="0">
                <a:solidFill>
                  <a:schemeClr val="accent1">
                    <a:lumMod val="20000"/>
                    <a:lumOff val="80000"/>
                  </a:schemeClr>
                </a:solidFill>
              </a:rPr>
              <a:t>Authentication: </a:t>
            </a:r>
            <a:r>
              <a:rPr lang="en-US" sz="2400" dirty="0"/>
              <a:t>The act of requiring every user to have a verified username and password created by an admin is a policy put into place to promote authentication. All who access the system will be expected to have their established login—no guest accounts allowed. This is because each account will have privileges set in place based on the user’s role in the company, and this will determine what they can(not) do while in the system’s database.</a:t>
            </a:r>
            <a:br>
              <a:rPr lang="en-US" sz="2400" dirty="0"/>
            </a:br>
            <a:endParaRPr lang="en-US" sz="2400" dirty="0"/>
          </a:p>
          <a:p>
            <a:pPr marL="228600" lvl="0" indent="-228600" algn="l" rtl="0">
              <a:lnSpc>
                <a:spcPct val="120000"/>
              </a:lnSpc>
              <a:spcBef>
                <a:spcPts val="0"/>
              </a:spcBef>
              <a:spcAft>
                <a:spcPts val="0"/>
              </a:spcAft>
              <a:buClr>
                <a:schemeClr val="lt1"/>
              </a:buClr>
              <a:buSzPts val="2400"/>
              <a:buChar char="•"/>
            </a:pPr>
            <a:r>
              <a:rPr lang="en-US" sz="2400" b="1" dirty="0">
                <a:solidFill>
                  <a:schemeClr val="accent2">
                    <a:lumMod val="20000"/>
                    <a:lumOff val="80000"/>
                  </a:schemeClr>
                </a:solidFill>
              </a:rPr>
              <a:t>Authorization: </a:t>
            </a:r>
            <a:r>
              <a:rPr lang="en-US" sz="2400" dirty="0"/>
              <a:t>The aforementioned privileges in the authentication process are also a part of the authorization process. Based on the privileges granted, users will be granted the ability to perform certain actions and access certain files within their “level”. Only administrators will have the ability to perform actions within the system that involve adding, removing, or updating specific items or users to the database. It is good practice to grant users the least amount of privileges necessary to perform their jobs and nothing more.</a:t>
            </a:r>
            <a:br>
              <a:rPr lang="en-US" sz="2400" dirty="0"/>
            </a:br>
            <a:endParaRPr lang="en-US" sz="2400" dirty="0"/>
          </a:p>
          <a:p>
            <a:pPr marL="228600" lvl="0" indent="-228600" algn="l" rtl="0">
              <a:lnSpc>
                <a:spcPct val="120000"/>
              </a:lnSpc>
              <a:spcBef>
                <a:spcPts val="0"/>
              </a:spcBef>
              <a:spcAft>
                <a:spcPts val="0"/>
              </a:spcAft>
              <a:buClr>
                <a:schemeClr val="lt1"/>
              </a:buClr>
              <a:buSzPts val="2400"/>
              <a:buChar char="•"/>
            </a:pPr>
            <a:r>
              <a:rPr lang="en-US" sz="2400" b="1" dirty="0">
                <a:solidFill>
                  <a:schemeClr val="accent3">
                    <a:lumMod val="20000"/>
                    <a:lumOff val="80000"/>
                  </a:schemeClr>
                </a:solidFill>
              </a:rPr>
              <a:t>Accounting: </a:t>
            </a:r>
            <a:r>
              <a:rPr lang="en-US" sz="2400" dirty="0"/>
              <a:t>The accounting policy is essentially overlooking the authentication and authorization process by tracking what occurs within the system. This includes searching for unusual activities in various logs that involve the behaviors of different users and if they are interacting with the system in a way that is acceptable. For example, accounting can be searching logs to see who attempted to access the financial information of employees in the HR database, and pinpointing suspicious users who attempted to access these files despite it being completely outside of their department or expected level of privileges. Actions like these can stop malicious attackers in the middle of their attempts to hijack a system rather than wait until it is too late.</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9E14B37C-8CB4-C031-C3F6-5033D3E9729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14036" y="6099419"/>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320"/>
    </mc:Choice>
    <mc:Fallback>
      <p:transition spd="slow" advTm="20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1AB1-5865-CFB4-9DB5-9D7FC19DB6E5}"/>
              </a:ext>
            </a:extLst>
          </p:cNvPr>
          <p:cNvSpPr>
            <a:spLocks noGrp="1"/>
          </p:cNvSpPr>
          <p:nvPr>
            <p:ph type="title"/>
          </p:nvPr>
        </p:nvSpPr>
        <p:spPr>
          <a:xfrm>
            <a:off x="5545667" y="448733"/>
            <a:ext cx="5613400" cy="668867"/>
          </a:xfrm>
        </p:spPr>
        <p:txBody>
          <a:bodyPr>
            <a:noAutofit/>
          </a:bodyPr>
          <a:lstStyle/>
          <a:p>
            <a:pPr algn="l"/>
            <a:r>
              <a:rPr lang="en-US" sz="2000" b="1" dirty="0">
                <a:solidFill>
                  <a:schemeClr val="accent1"/>
                </a:solidFill>
              </a:rPr>
              <a:t>Unit Test: Confirm Vector Storage Size </a:t>
            </a:r>
          </a:p>
        </p:txBody>
      </p:sp>
      <p:sp>
        <p:nvSpPr>
          <p:cNvPr id="3" name="Text Placeholder 2">
            <a:extLst>
              <a:ext uri="{FF2B5EF4-FFF2-40B4-BE49-F238E27FC236}">
                <a16:creationId xmlns:a16="http://schemas.microsoft.com/office/drawing/2014/main" id="{74E2F524-8E99-0084-7253-DFFA9DF0B9E7}"/>
              </a:ext>
            </a:extLst>
          </p:cNvPr>
          <p:cNvSpPr>
            <a:spLocks noGrp="1"/>
          </p:cNvSpPr>
          <p:nvPr>
            <p:ph type="body" idx="1"/>
          </p:nvPr>
        </p:nvSpPr>
        <p:spPr>
          <a:xfrm>
            <a:off x="524934" y="1528232"/>
            <a:ext cx="4690533" cy="4881035"/>
          </a:xfrm>
        </p:spPr>
        <p:txBody>
          <a:bodyPr>
            <a:normAutofit/>
          </a:bodyPr>
          <a:lstStyle/>
          <a:p>
            <a:r>
              <a:rPr lang="en-US" sz="1600" dirty="0"/>
              <a:t>Guaranteeing the storage size of a vector, array, etc. accepting strings is one of the high-severity coding standards we have.</a:t>
            </a:r>
          </a:p>
          <a:p>
            <a:r>
              <a:rPr lang="en-US" sz="1600" dirty="0"/>
              <a:t>In this unit test, we are testing if a vector with 15 entries will successfully be reduced to zero once the storage size is changed to zero. In essence, we are testing if resizing the collection will also clear any values assigned to the memory within that vector.</a:t>
            </a:r>
          </a:p>
          <a:p>
            <a:r>
              <a:rPr lang="en-US" sz="1600" dirty="0"/>
              <a:t>ASSERT_TRUE was used to check if the size is actually zero. If it was not then the test would have returned as a failure.</a:t>
            </a:r>
          </a:p>
        </p:txBody>
      </p:sp>
      <p:pic>
        <p:nvPicPr>
          <p:cNvPr id="6" name="Picture 5">
            <a:extLst>
              <a:ext uri="{FF2B5EF4-FFF2-40B4-BE49-F238E27FC236}">
                <a16:creationId xmlns:a16="http://schemas.microsoft.com/office/drawing/2014/main" id="{4B6C1AEB-2BB9-F79A-F8A5-6CEDE213AEC2}"/>
              </a:ext>
            </a:extLst>
          </p:cNvPr>
          <p:cNvPicPr>
            <a:picLocks noChangeAspect="1"/>
          </p:cNvPicPr>
          <p:nvPr/>
        </p:nvPicPr>
        <p:blipFill>
          <a:blip r:embed="rId5"/>
          <a:stretch>
            <a:fillRect/>
          </a:stretch>
        </p:blipFill>
        <p:spPr>
          <a:xfrm>
            <a:off x="5664445" y="1445034"/>
            <a:ext cx="5494622" cy="1417291"/>
          </a:xfrm>
          <a:prstGeom prst="rect">
            <a:avLst/>
          </a:prstGeom>
        </p:spPr>
      </p:pic>
      <p:pic>
        <p:nvPicPr>
          <p:cNvPr id="8" name="Picture 7">
            <a:extLst>
              <a:ext uri="{FF2B5EF4-FFF2-40B4-BE49-F238E27FC236}">
                <a16:creationId xmlns:a16="http://schemas.microsoft.com/office/drawing/2014/main" id="{EAFAE00D-B3D7-8491-2CF3-D83983F3C270}"/>
              </a:ext>
            </a:extLst>
          </p:cNvPr>
          <p:cNvPicPr>
            <a:picLocks noChangeAspect="1"/>
          </p:cNvPicPr>
          <p:nvPr/>
        </p:nvPicPr>
        <p:blipFill>
          <a:blip r:embed="rId6"/>
          <a:stretch>
            <a:fillRect/>
          </a:stretch>
        </p:blipFill>
        <p:spPr>
          <a:xfrm>
            <a:off x="5664445" y="3022600"/>
            <a:ext cx="3740899" cy="3386667"/>
          </a:xfrm>
          <a:prstGeom prst="rect">
            <a:avLst/>
          </a:prstGeom>
        </p:spPr>
      </p:pic>
      <p:pic>
        <p:nvPicPr>
          <p:cNvPr id="10" name="Recorded Sound">
            <a:hlinkClick r:id="" action="ppaction://media"/>
            <a:extLst>
              <a:ext uri="{FF2B5EF4-FFF2-40B4-BE49-F238E27FC236}">
                <a16:creationId xmlns:a16="http://schemas.microsoft.com/office/drawing/2014/main" id="{3329EBFD-D14B-04EA-367D-46C4085110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24934" y="5799667"/>
            <a:ext cx="609600" cy="609600"/>
          </a:xfrm>
          <a:prstGeom prst="rect">
            <a:avLst/>
          </a:prstGeom>
        </p:spPr>
      </p:pic>
    </p:spTree>
    <p:extLst>
      <p:ext uri="{BB962C8B-B14F-4D97-AF65-F5344CB8AC3E}">
        <p14:creationId xmlns:p14="http://schemas.microsoft.com/office/powerpoint/2010/main" val="737147458"/>
      </p:ext>
    </p:extLst>
  </p:cSld>
  <p:clrMapOvr>
    <a:masterClrMapping/>
  </p:clrMapOvr>
  <mc:AlternateContent xmlns:mc="http://schemas.openxmlformats.org/markup-compatibility/2006">
    <mc:Choice xmlns:p14="http://schemas.microsoft.com/office/powerpoint/2010/main" Requires="p14">
      <p:transition spd="slow" p14:dur="2000" advTm="29270"/>
    </mc:Choice>
    <mc:Fallback>
      <p:transition spd="slow" advTm="29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1AB1-5865-CFB4-9DB5-9D7FC19DB6E5}"/>
              </a:ext>
            </a:extLst>
          </p:cNvPr>
          <p:cNvSpPr>
            <a:spLocks noGrp="1"/>
          </p:cNvSpPr>
          <p:nvPr>
            <p:ph type="title"/>
          </p:nvPr>
        </p:nvSpPr>
        <p:spPr>
          <a:xfrm>
            <a:off x="5342376" y="699619"/>
            <a:ext cx="6723331" cy="608414"/>
          </a:xfrm>
        </p:spPr>
        <p:txBody>
          <a:bodyPr>
            <a:noAutofit/>
          </a:bodyPr>
          <a:lstStyle/>
          <a:p>
            <a:pPr algn="l"/>
            <a:r>
              <a:rPr lang="en-US" sz="2000" b="1" dirty="0">
                <a:solidFill>
                  <a:schemeClr val="accent2"/>
                </a:solidFill>
              </a:rPr>
              <a:t>Unit Test: Confirm Storage is Clear</a:t>
            </a:r>
          </a:p>
        </p:txBody>
      </p:sp>
      <p:sp>
        <p:nvSpPr>
          <p:cNvPr id="3" name="Text Placeholder 2">
            <a:extLst>
              <a:ext uri="{FF2B5EF4-FFF2-40B4-BE49-F238E27FC236}">
                <a16:creationId xmlns:a16="http://schemas.microsoft.com/office/drawing/2014/main" id="{74E2F524-8E99-0084-7253-DFFA9DF0B9E7}"/>
              </a:ext>
            </a:extLst>
          </p:cNvPr>
          <p:cNvSpPr>
            <a:spLocks noGrp="1"/>
          </p:cNvSpPr>
          <p:nvPr>
            <p:ph type="body" idx="1"/>
          </p:nvPr>
        </p:nvSpPr>
        <p:spPr>
          <a:xfrm>
            <a:off x="389467" y="1693333"/>
            <a:ext cx="4690533" cy="4804835"/>
          </a:xfrm>
        </p:spPr>
        <p:txBody>
          <a:bodyPr>
            <a:normAutofit/>
          </a:bodyPr>
          <a:lstStyle/>
          <a:p>
            <a:r>
              <a:rPr lang="en-US" sz="1600" dirty="0"/>
              <a:t>Adding entries to a vector assumed to be clear can lead to bugs when values are attempting to assign themselves to spaces in the memory that are not available.</a:t>
            </a:r>
          </a:p>
          <a:p>
            <a:r>
              <a:rPr lang="en-US" sz="1600" dirty="0"/>
              <a:t>In this unit test, we are testing if a vector that was once filled with 15 entries has been cleared of all entries. This means that if 15 new entries were added after this clear then it would not lead to problems since all previous values were cleared.</a:t>
            </a:r>
          </a:p>
          <a:p>
            <a:r>
              <a:rPr lang="en-US" sz="1600" dirty="0"/>
              <a:t>ASSERT_TRUE was used to check if the collection-&gt;clear() function performed its task correctly and erased the values that were once inside the vector.</a:t>
            </a:r>
          </a:p>
        </p:txBody>
      </p:sp>
      <p:pic>
        <p:nvPicPr>
          <p:cNvPr id="5" name="Picture 4">
            <a:extLst>
              <a:ext uri="{FF2B5EF4-FFF2-40B4-BE49-F238E27FC236}">
                <a16:creationId xmlns:a16="http://schemas.microsoft.com/office/drawing/2014/main" id="{91561104-2D80-C1F0-03F9-7FE623BE482E}"/>
              </a:ext>
            </a:extLst>
          </p:cNvPr>
          <p:cNvPicPr>
            <a:picLocks noChangeAspect="1"/>
          </p:cNvPicPr>
          <p:nvPr/>
        </p:nvPicPr>
        <p:blipFill>
          <a:blip r:embed="rId5"/>
          <a:stretch>
            <a:fillRect/>
          </a:stretch>
        </p:blipFill>
        <p:spPr>
          <a:xfrm>
            <a:off x="5342376" y="1449038"/>
            <a:ext cx="6460157" cy="1319682"/>
          </a:xfrm>
          <a:prstGeom prst="rect">
            <a:avLst/>
          </a:prstGeom>
        </p:spPr>
      </p:pic>
      <p:pic>
        <p:nvPicPr>
          <p:cNvPr id="9" name="Picture 8">
            <a:extLst>
              <a:ext uri="{FF2B5EF4-FFF2-40B4-BE49-F238E27FC236}">
                <a16:creationId xmlns:a16="http://schemas.microsoft.com/office/drawing/2014/main" id="{AD2E8106-4BA0-0415-8C17-A3B5A1155345}"/>
              </a:ext>
            </a:extLst>
          </p:cNvPr>
          <p:cNvPicPr>
            <a:picLocks noChangeAspect="1"/>
          </p:cNvPicPr>
          <p:nvPr/>
        </p:nvPicPr>
        <p:blipFill>
          <a:blip r:embed="rId6"/>
          <a:stretch>
            <a:fillRect/>
          </a:stretch>
        </p:blipFill>
        <p:spPr>
          <a:xfrm>
            <a:off x="5342376" y="2909725"/>
            <a:ext cx="4492708" cy="3588443"/>
          </a:xfrm>
          <a:prstGeom prst="rect">
            <a:avLst/>
          </a:prstGeom>
        </p:spPr>
      </p:pic>
      <p:pic>
        <p:nvPicPr>
          <p:cNvPr id="11" name="Recorded Sound">
            <a:hlinkClick r:id="" action="ppaction://media"/>
            <a:extLst>
              <a:ext uri="{FF2B5EF4-FFF2-40B4-BE49-F238E27FC236}">
                <a16:creationId xmlns:a16="http://schemas.microsoft.com/office/drawing/2014/main" id="{A3BD69AA-FB49-0A28-E0FC-1CF445C86A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1818" y="5888568"/>
            <a:ext cx="609600" cy="609600"/>
          </a:xfrm>
          <a:prstGeom prst="rect">
            <a:avLst/>
          </a:prstGeom>
        </p:spPr>
      </p:pic>
    </p:spTree>
    <p:extLst>
      <p:ext uri="{BB962C8B-B14F-4D97-AF65-F5344CB8AC3E}">
        <p14:creationId xmlns:p14="http://schemas.microsoft.com/office/powerpoint/2010/main" val="2972015780"/>
      </p:ext>
    </p:extLst>
  </p:cSld>
  <p:clrMapOvr>
    <a:masterClrMapping/>
  </p:clrMapOvr>
  <mc:AlternateContent xmlns:mc="http://schemas.openxmlformats.org/markup-compatibility/2006">
    <mc:Choice xmlns:p14="http://schemas.microsoft.com/office/powerpoint/2010/main" Requires="p14">
      <p:transition spd="slow" p14:dur="2000" advTm="16940"/>
    </mc:Choice>
    <mc:Fallback>
      <p:transition spd="slow" advTm="16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4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2894</TotalTime>
  <Words>4428</Words>
  <Application>Microsoft Office PowerPoint</Application>
  <PresentationFormat>Widescreen</PresentationFormat>
  <Paragraphs>171</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 Confirm Vector Storage Size </vt:lpstr>
      <vt:lpstr>Unit Test: Confirm Storage is Clear</vt:lpstr>
      <vt:lpstr>Unit Test: Confirm Storage Size Matches Entries</vt:lpstr>
      <vt:lpstr>Unit Test: Confirm Failure When Entries Are More Than Size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Kerrian Offermann</cp:lastModifiedBy>
  <cp:revision>66</cp:revision>
  <dcterms:created xsi:type="dcterms:W3CDTF">2020-08-19T17:59:24Z</dcterms:created>
  <dcterms:modified xsi:type="dcterms:W3CDTF">2023-04-17T00:03:43Z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